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 id="2147483708" r:id="rId2"/>
    <p:sldMasterId id="2147483744" r:id="rId3"/>
  </p:sldMasterIdLst>
  <p:notesMasterIdLst>
    <p:notesMasterId r:id="rId76"/>
  </p:notesMasterIdLst>
  <p:sldIdLst>
    <p:sldId id="617" r:id="rId4"/>
    <p:sldId id="1252" r:id="rId5"/>
    <p:sldId id="1153" r:id="rId6"/>
    <p:sldId id="1121" r:id="rId7"/>
    <p:sldId id="1076" r:id="rId8"/>
    <p:sldId id="1155" r:id="rId9"/>
    <p:sldId id="1185" r:id="rId10"/>
    <p:sldId id="1184" r:id="rId11"/>
    <p:sldId id="1186" r:id="rId12"/>
    <p:sldId id="1154" r:id="rId13"/>
    <p:sldId id="1077" r:id="rId14"/>
    <p:sldId id="1195" r:id="rId15"/>
    <p:sldId id="1180" r:id="rId16"/>
    <p:sldId id="1196" r:id="rId17"/>
    <p:sldId id="1197" r:id="rId18"/>
    <p:sldId id="1199" r:id="rId19"/>
    <p:sldId id="1200" r:id="rId20"/>
    <p:sldId id="1255" r:id="rId21"/>
    <p:sldId id="1201" r:id="rId22"/>
    <p:sldId id="1202" r:id="rId23"/>
    <p:sldId id="1206" r:id="rId24"/>
    <p:sldId id="1203" r:id="rId25"/>
    <p:sldId id="1204" r:id="rId26"/>
    <p:sldId id="1205" r:id="rId27"/>
    <p:sldId id="1253" r:id="rId28"/>
    <p:sldId id="1207" r:id="rId29"/>
    <p:sldId id="1208" r:id="rId30"/>
    <p:sldId id="1181" r:id="rId31"/>
    <p:sldId id="1183" r:id="rId32"/>
    <p:sldId id="1211" r:id="rId33"/>
    <p:sldId id="1209" r:id="rId34"/>
    <p:sldId id="1213" r:id="rId35"/>
    <p:sldId id="1215" r:id="rId36"/>
    <p:sldId id="1217" r:id="rId37"/>
    <p:sldId id="1216" r:id="rId38"/>
    <p:sldId id="1218" r:id="rId39"/>
    <p:sldId id="1219" r:id="rId40"/>
    <p:sldId id="1220" r:id="rId41"/>
    <p:sldId id="1123" r:id="rId42"/>
    <p:sldId id="1222" r:id="rId43"/>
    <p:sldId id="1223" r:id="rId44"/>
    <p:sldId id="1224" r:id="rId45"/>
    <p:sldId id="1225" r:id="rId46"/>
    <p:sldId id="1226" r:id="rId47"/>
    <p:sldId id="1212" r:id="rId48"/>
    <p:sldId id="1227" r:id="rId49"/>
    <p:sldId id="1254" r:id="rId50"/>
    <p:sldId id="1228" r:id="rId51"/>
    <p:sldId id="1230" r:id="rId52"/>
    <p:sldId id="1231" r:id="rId53"/>
    <p:sldId id="1232" r:id="rId54"/>
    <p:sldId id="1233" r:id="rId55"/>
    <p:sldId id="1229" r:id="rId56"/>
    <p:sldId id="1234" r:id="rId57"/>
    <p:sldId id="1235" r:id="rId58"/>
    <p:sldId id="1236" r:id="rId59"/>
    <p:sldId id="1237" r:id="rId60"/>
    <p:sldId id="1239" r:id="rId61"/>
    <p:sldId id="1240" r:id="rId62"/>
    <p:sldId id="1241" r:id="rId63"/>
    <p:sldId id="1013" r:id="rId64"/>
    <p:sldId id="971" r:id="rId65"/>
    <p:sldId id="1242" r:id="rId66"/>
    <p:sldId id="1243" r:id="rId67"/>
    <p:sldId id="1244" r:id="rId68"/>
    <p:sldId id="1245" r:id="rId69"/>
    <p:sldId id="1248" r:id="rId70"/>
    <p:sldId id="1247" r:id="rId71"/>
    <p:sldId id="1246" r:id="rId72"/>
    <p:sldId id="1250" r:id="rId73"/>
    <p:sldId id="1251" r:id="rId74"/>
    <p:sldId id="111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9394"/>
    <a:srgbClr val="C9751D"/>
    <a:srgbClr val="EC8922"/>
    <a:srgbClr val="FF7200"/>
    <a:srgbClr val="0432FF"/>
    <a:srgbClr val="00FA09"/>
    <a:srgbClr val="FF40FF"/>
    <a:srgbClr val="D24626"/>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47" autoAdjust="0"/>
    <p:restoredTop sz="86518" autoAdjust="0"/>
  </p:normalViewPr>
  <p:slideViewPr>
    <p:cSldViewPr snapToGrid="0">
      <p:cViewPr>
        <p:scale>
          <a:sx n="95" d="100"/>
          <a:sy n="95" d="100"/>
        </p:scale>
        <p:origin x="648" y="200"/>
      </p:cViewPr>
      <p:guideLst/>
    </p:cSldViewPr>
  </p:slideViewPr>
  <p:outlineViewPr>
    <p:cViewPr>
      <p:scale>
        <a:sx n="33" d="100"/>
        <a:sy n="33" d="100"/>
      </p:scale>
      <p:origin x="0" y="-1041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320F2-8DDF-7441-AC30-C7F64D304C23}" type="datetimeFigureOut">
              <a:rPr kumimoji="1" lang="zh-CN" altLang="en-US" smtClean="0"/>
              <a:t>2023/5/4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F059-263D-6141-9116-234C5C7E79CB}" type="slidenum">
              <a:rPr kumimoji="1" lang="zh-CN" altLang="en-US" smtClean="0"/>
              <a:t>‹#›</a:t>
            </a:fld>
            <a:endParaRPr kumimoji="1" lang="zh-CN" altLang="en-US"/>
          </a:p>
        </p:txBody>
      </p:sp>
    </p:spTree>
    <p:extLst>
      <p:ext uri="{BB962C8B-B14F-4D97-AF65-F5344CB8AC3E}">
        <p14:creationId xmlns:p14="http://schemas.microsoft.com/office/powerpoint/2010/main" val="185070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封面</a:t>
            </a:r>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a:t>
            </a:fld>
            <a:endParaRPr kumimoji="1" lang="zh-CN" altLang="en-US"/>
          </a:p>
        </p:txBody>
      </p:sp>
    </p:spTree>
    <p:extLst>
      <p:ext uri="{BB962C8B-B14F-4D97-AF65-F5344CB8AC3E}">
        <p14:creationId xmlns:p14="http://schemas.microsoft.com/office/powerpoint/2010/main" val="277468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a:t>
            </a:fld>
            <a:endParaRPr kumimoji="1" lang="zh-CN" altLang="en-US"/>
          </a:p>
        </p:txBody>
      </p:sp>
    </p:spTree>
    <p:extLst>
      <p:ext uri="{BB962C8B-B14F-4D97-AF65-F5344CB8AC3E}">
        <p14:creationId xmlns:p14="http://schemas.microsoft.com/office/powerpoint/2010/main" val="1513558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a:t>
            </a:fld>
            <a:endParaRPr kumimoji="1" lang="zh-CN" altLang="en-US"/>
          </a:p>
        </p:txBody>
      </p:sp>
    </p:spTree>
    <p:extLst>
      <p:ext uri="{BB962C8B-B14F-4D97-AF65-F5344CB8AC3E}">
        <p14:creationId xmlns:p14="http://schemas.microsoft.com/office/powerpoint/2010/main" val="403628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a:t>
            </a:fld>
            <a:endParaRPr kumimoji="1" lang="zh-CN" altLang="en-US"/>
          </a:p>
        </p:txBody>
      </p:sp>
    </p:spTree>
    <p:extLst>
      <p:ext uri="{BB962C8B-B14F-4D97-AF65-F5344CB8AC3E}">
        <p14:creationId xmlns:p14="http://schemas.microsoft.com/office/powerpoint/2010/main" val="3143995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13</a:t>
            </a:fld>
            <a:endParaRPr kumimoji="1" lang="zh-CN" altLang="en-US"/>
          </a:p>
        </p:txBody>
      </p:sp>
    </p:spTree>
    <p:extLst>
      <p:ext uri="{BB962C8B-B14F-4D97-AF65-F5344CB8AC3E}">
        <p14:creationId xmlns:p14="http://schemas.microsoft.com/office/powerpoint/2010/main" val="29324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14</a:t>
            </a:fld>
            <a:endParaRPr kumimoji="1" lang="zh-CN" altLang="en-US"/>
          </a:p>
        </p:txBody>
      </p:sp>
    </p:spTree>
    <p:extLst>
      <p:ext uri="{BB962C8B-B14F-4D97-AF65-F5344CB8AC3E}">
        <p14:creationId xmlns:p14="http://schemas.microsoft.com/office/powerpoint/2010/main" val="1109592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15</a:t>
            </a:fld>
            <a:endParaRPr kumimoji="1" lang="zh-CN" altLang="en-US"/>
          </a:p>
        </p:txBody>
      </p:sp>
    </p:spTree>
    <p:extLst>
      <p:ext uri="{BB962C8B-B14F-4D97-AF65-F5344CB8AC3E}">
        <p14:creationId xmlns:p14="http://schemas.microsoft.com/office/powerpoint/2010/main" val="4193291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16</a:t>
            </a:fld>
            <a:endParaRPr kumimoji="1" lang="zh-CN" altLang="en-US"/>
          </a:p>
        </p:txBody>
      </p:sp>
    </p:spTree>
    <p:extLst>
      <p:ext uri="{BB962C8B-B14F-4D97-AF65-F5344CB8AC3E}">
        <p14:creationId xmlns:p14="http://schemas.microsoft.com/office/powerpoint/2010/main" val="273969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17</a:t>
            </a:fld>
            <a:endParaRPr kumimoji="1" lang="zh-CN" altLang="en-US"/>
          </a:p>
        </p:txBody>
      </p:sp>
    </p:spTree>
    <p:extLst>
      <p:ext uri="{BB962C8B-B14F-4D97-AF65-F5344CB8AC3E}">
        <p14:creationId xmlns:p14="http://schemas.microsoft.com/office/powerpoint/2010/main" val="807911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18</a:t>
            </a:fld>
            <a:endParaRPr kumimoji="1" lang="zh-CN" altLang="en-US"/>
          </a:p>
        </p:txBody>
      </p:sp>
    </p:spTree>
    <p:extLst>
      <p:ext uri="{BB962C8B-B14F-4D97-AF65-F5344CB8AC3E}">
        <p14:creationId xmlns:p14="http://schemas.microsoft.com/office/powerpoint/2010/main" val="526584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19</a:t>
            </a:fld>
            <a:endParaRPr kumimoji="1" lang="zh-CN" altLang="en-US"/>
          </a:p>
        </p:txBody>
      </p:sp>
    </p:spTree>
    <p:extLst>
      <p:ext uri="{BB962C8B-B14F-4D97-AF65-F5344CB8AC3E}">
        <p14:creationId xmlns:p14="http://schemas.microsoft.com/office/powerpoint/2010/main" val="237567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a:t>
            </a:fld>
            <a:endParaRPr kumimoji="1" lang="zh-CN" altLang="en-US"/>
          </a:p>
        </p:txBody>
      </p:sp>
    </p:spTree>
    <p:extLst>
      <p:ext uri="{BB962C8B-B14F-4D97-AF65-F5344CB8AC3E}">
        <p14:creationId xmlns:p14="http://schemas.microsoft.com/office/powerpoint/2010/main" val="2367368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20</a:t>
            </a:fld>
            <a:endParaRPr kumimoji="1" lang="zh-CN" altLang="en-US"/>
          </a:p>
        </p:txBody>
      </p:sp>
    </p:spTree>
    <p:extLst>
      <p:ext uri="{BB962C8B-B14F-4D97-AF65-F5344CB8AC3E}">
        <p14:creationId xmlns:p14="http://schemas.microsoft.com/office/powerpoint/2010/main" val="3605152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21</a:t>
            </a:fld>
            <a:endParaRPr kumimoji="1" lang="zh-CN" altLang="en-US"/>
          </a:p>
        </p:txBody>
      </p:sp>
    </p:spTree>
    <p:extLst>
      <p:ext uri="{BB962C8B-B14F-4D97-AF65-F5344CB8AC3E}">
        <p14:creationId xmlns:p14="http://schemas.microsoft.com/office/powerpoint/2010/main" val="410739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22</a:t>
            </a:fld>
            <a:endParaRPr kumimoji="1" lang="zh-CN" altLang="en-US"/>
          </a:p>
        </p:txBody>
      </p:sp>
    </p:spTree>
    <p:extLst>
      <p:ext uri="{BB962C8B-B14F-4D97-AF65-F5344CB8AC3E}">
        <p14:creationId xmlns:p14="http://schemas.microsoft.com/office/powerpoint/2010/main" val="2961134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23</a:t>
            </a:fld>
            <a:endParaRPr kumimoji="1" lang="zh-CN" altLang="en-US"/>
          </a:p>
        </p:txBody>
      </p:sp>
    </p:spTree>
    <p:extLst>
      <p:ext uri="{BB962C8B-B14F-4D97-AF65-F5344CB8AC3E}">
        <p14:creationId xmlns:p14="http://schemas.microsoft.com/office/powerpoint/2010/main" val="3013687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24</a:t>
            </a:fld>
            <a:endParaRPr kumimoji="1" lang="zh-CN" altLang="en-US"/>
          </a:p>
        </p:txBody>
      </p:sp>
    </p:spTree>
    <p:extLst>
      <p:ext uri="{BB962C8B-B14F-4D97-AF65-F5344CB8AC3E}">
        <p14:creationId xmlns:p14="http://schemas.microsoft.com/office/powerpoint/2010/main" val="403318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25</a:t>
            </a:fld>
            <a:endParaRPr kumimoji="1" lang="zh-CN" altLang="en-US"/>
          </a:p>
        </p:txBody>
      </p:sp>
    </p:spTree>
    <p:extLst>
      <p:ext uri="{BB962C8B-B14F-4D97-AF65-F5344CB8AC3E}">
        <p14:creationId xmlns:p14="http://schemas.microsoft.com/office/powerpoint/2010/main" val="1871228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26</a:t>
            </a:fld>
            <a:endParaRPr kumimoji="1" lang="zh-CN" altLang="en-US"/>
          </a:p>
        </p:txBody>
      </p:sp>
    </p:spTree>
    <p:extLst>
      <p:ext uri="{BB962C8B-B14F-4D97-AF65-F5344CB8AC3E}">
        <p14:creationId xmlns:p14="http://schemas.microsoft.com/office/powerpoint/2010/main" val="910155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27</a:t>
            </a:fld>
            <a:endParaRPr kumimoji="1" lang="zh-CN" altLang="en-US"/>
          </a:p>
        </p:txBody>
      </p:sp>
    </p:spTree>
    <p:extLst>
      <p:ext uri="{BB962C8B-B14F-4D97-AF65-F5344CB8AC3E}">
        <p14:creationId xmlns:p14="http://schemas.microsoft.com/office/powerpoint/2010/main" val="873040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28</a:t>
            </a:fld>
            <a:endParaRPr kumimoji="1" lang="zh-CN" altLang="en-US"/>
          </a:p>
        </p:txBody>
      </p:sp>
    </p:spTree>
    <p:extLst>
      <p:ext uri="{BB962C8B-B14F-4D97-AF65-F5344CB8AC3E}">
        <p14:creationId xmlns:p14="http://schemas.microsoft.com/office/powerpoint/2010/main" val="2968626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29</a:t>
            </a:fld>
            <a:endParaRPr kumimoji="1" lang="zh-CN" altLang="en-US"/>
          </a:p>
        </p:txBody>
      </p:sp>
    </p:spTree>
    <p:extLst>
      <p:ext uri="{BB962C8B-B14F-4D97-AF65-F5344CB8AC3E}">
        <p14:creationId xmlns:p14="http://schemas.microsoft.com/office/powerpoint/2010/main" val="2987262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a:t>
            </a:fld>
            <a:endParaRPr kumimoji="1" lang="zh-CN" altLang="en-US"/>
          </a:p>
        </p:txBody>
      </p:sp>
    </p:spTree>
    <p:extLst>
      <p:ext uri="{BB962C8B-B14F-4D97-AF65-F5344CB8AC3E}">
        <p14:creationId xmlns:p14="http://schemas.microsoft.com/office/powerpoint/2010/main" val="1168317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30</a:t>
            </a:fld>
            <a:endParaRPr kumimoji="1" lang="zh-CN" altLang="en-US"/>
          </a:p>
        </p:txBody>
      </p:sp>
    </p:spTree>
    <p:extLst>
      <p:ext uri="{BB962C8B-B14F-4D97-AF65-F5344CB8AC3E}">
        <p14:creationId xmlns:p14="http://schemas.microsoft.com/office/powerpoint/2010/main" val="3371131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31</a:t>
            </a:fld>
            <a:endParaRPr kumimoji="1" lang="zh-CN" altLang="en-US"/>
          </a:p>
        </p:txBody>
      </p:sp>
    </p:spTree>
    <p:extLst>
      <p:ext uri="{BB962C8B-B14F-4D97-AF65-F5344CB8AC3E}">
        <p14:creationId xmlns:p14="http://schemas.microsoft.com/office/powerpoint/2010/main" val="1595983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32</a:t>
            </a:fld>
            <a:endParaRPr kumimoji="1" lang="zh-CN" altLang="en-US"/>
          </a:p>
        </p:txBody>
      </p:sp>
    </p:spTree>
    <p:extLst>
      <p:ext uri="{BB962C8B-B14F-4D97-AF65-F5344CB8AC3E}">
        <p14:creationId xmlns:p14="http://schemas.microsoft.com/office/powerpoint/2010/main" val="2952729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33</a:t>
            </a:fld>
            <a:endParaRPr kumimoji="1" lang="zh-CN" altLang="en-US"/>
          </a:p>
        </p:txBody>
      </p:sp>
    </p:spTree>
    <p:extLst>
      <p:ext uri="{BB962C8B-B14F-4D97-AF65-F5344CB8AC3E}">
        <p14:creationId xmlns:p14="http://schemas.microsoft.com/office/powerpoint/2010/main" val="2640788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34</a:t>
            </a:fld>
            <a:endParaRPr kumimoji="1" lang="zh-CN" altLang="en-US"/>
          </a:p>
        </p:txBody>
      </p:sp>
    </p:spTree>
    <p:extLst>
      <p:ext uri="{BB962C8B-B14F-4D97-AF65-F5344CB8AC3E}">
        <p14:creationId xmlns:p14="http://schemas.microsoft.com/office/powerpoint/2010/main" val="1842985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35</a:t>
            </a:fld>
            <a:endParaRPr kumimoji="1" lang="zh-CN" altLang="en-US"/>
          </a:p>
        </p:txBody>
      </p:sp>
    </p:spTree>
    <p:extLst>
      <p:ext uri="{BB962C8B-B14F-4D97-AF65-F5344CB8AC3E}">
        <p14:creationId xmlns:p14="http://schemas.microsoft.com/office/powerpoint/2010/main" val="1419977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36</a:t>
            </a:fld>
            <a:endParaRPr kumimoji="1" lang="zh-CN" altLang="en-US"/>
          </a:p>
        </p:txBody>
      </p:sp>
    </p:spTree>
    <p:extLst>
      <p:ext uri="{BB962C8B-B14F-4D97-AF65-F5344CB8AC3E}">
        <p14:creationId xmlns:p14="http://schemas.microsoft.com/office/powerpoint/2010/main" val="1120455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37</a:t>
            </a:fld>
            <a:endParaRPr kumimoji="1" lang="zh-CN" altLang="en-US"/>
          </a:p>
        </p:txBody>
      </p:sp>
    </p:spTree>
    <p:extLst>
      <p:ext uri="{BB962C8B-B14F-4D97-AF65-F5344CB8AC3E}">
        <p14:creationId xmlns:p14="http://schemas.microsoft.com/office/powerpoint/2010/main" val="374509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38</a:t>
            </a:fld>
            <a:endParaRPr kumimoji="1" lang="zh-CN" altLang="en-US"/>
          </a:p>
        </p:txBody>
      </p:sp>
    </p:spTree>
    <p:extLst>
      <p:ext uri="{BB962C8B-B14F-4D97-AF65-F5344CB8AC3E}">
        <p14:creationId xmlns:p14="http://schemas.microsoft.com/office/powerpoint/2010/main" val="382639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39</a:t>
            </a:fld>
            <a:endParaRPr kumimoji="1" lang="zh-CN" altLang="en-US"/>
          </a:p>
        </p:txBody>
      </p:sp>
    </p:spTree>
    <p:extLst>
      <p:ext uri="{BB962C8B-B14F-4D97-AF65-F5344CB8AC3E}">
        <p14:creationId xmlns:p14="http://schemas.microsoft.com/office/powerpoint/2010/main" val="2835331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a:t>
            </a:fld>
            <a:endParaRPr kumimoji="1" lang="zh-CN" altLang="en-US"/>
          </a:p>
        </p:txBody>
      </p:sp>
    </p:spTree>
    <p:extLst>
      <p:ext uri="{BB962C8B-B14F-4D97-AF65-F5344CB8AC3E}">
        <p14:creationId xmlns:p14="http://schemas.microsoft.com/office/powerpoint/2010/main" val="205409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40</a:t>
            </a:fld>
            <a:endParaRPr kumimoji="1" lang="zh-CN" altLang="en-US"/>
          </a:p>
        </p:txBody>
      </p:sp>
    </p:spTree>
    <p:extLst>
      <p:ext uri="{BB962C8B-B14F-4D97-AF65-F5344CB8AC3E}">
        <p14:creationId xmlns:p14="http://schemas.microsoft.com/office/powerpoint/2010/main" val="4283150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41</a:t>
            </a:fld>
            <a:endParaRPr kumimoji="1" lang="zh-CN" altLang="en-US"/>
          </a:p>
        </p:txBody>
      </p:sp>
    </p:spTree>
    <p:extLst>
      <p:ext uri="{BB962C8B-B14F-4D97-AF65-F5344CB8AC3E}">
        <p14:creationId xmlns:p14="http://schemas.microsoft.com/office/powerpoint/2010/main" val="1633333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42</a:t>
            </a:fld>
            <a:endParaRPr kumimoji="1" lang="zh-CN" altLang="en-US"/>
          </a:p>
        </p:txBody>
      </p:sp>
    </p:spTree>
    <p:extLst>
      <p:ext uri="{BB962C8B-B14F-4D97-AF65-F5344CB8AC3E}">
        <p14:creationId xmlns:p14="http://schemas.microsoft.com/office/powerpoint/2010/main" val="3835446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43</a:t>
            </a:fld>
            <a:endParaRPr kumimoji="1" lang="zh-CN" altLang="en-US"/>
          </a:p>
        </p:txBody>
      </p:sp>
    </p:spTree>
    <p:extLst>
      <p:ext uri="{BB962C8B-B14F-4D97-AF65-F5344CB8AC3E}">
        <p14:creationId xmlns:p14="http://schemas.microsoft.com/office/powerpoint/2010/main" val="1444251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44</a:t>
            </a:fld>
            <a:endParaRPr kumimoji="1" lang="zh-CN" altLang="en-US"/>
          </a:p>
        </p:txBody>
      </p:sp>
    </p:spTree>
    <p:extLst>
      <p:ext uri="{BB962C8B-B14F-4D97-AF65-F5344CB8AC3E}">
        <p14:creationId xmlns:p14="http://schemas.microsoft.com/office/powerpoint/2010/main" val="1343092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45</a:t>
            </a:fld>
            <a:endParaRPr kumimoji="1" lang="zh-CN" altLang="en-US"/>
          </a:p>
        </p:txBody>
      </p:sp>
    </p:spTree>
    <p:extLst>
      <p:ext uri="{BB962C8B-B14F-4D97-AF65-F5344CB8AC3E}">
        <p14:creationId xmlns:p14="http://schemas.microsoft.com/office/powerpoint/2010/main" val="4261832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46</a:t>
            </a:fld>
            <a:endParaRPr kumimoji="1" lang="zh-CN" altLang="en-US"/>
          </a:p>
        </p:txBody>
      </p:sp>
    </p:spTree>
    <p:extLst>
      <p:ext uri="{BB962C8B-B14F-4D97-AF65-F5344CB8AC3E}">
        <p14:creationId xmlns:p14="http://schemas.microsoft.com/office/powerpoint/2010/main" val="743468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47</a:t>
            </a:fld>
            <a:endParaRPr kumimoji="1" lang="zh-CN" altLang="en-US"/>
          </a:p>
        </p:txBody>
      </p:sp>
    </p:spTree>
    <p:extLst>
      <p:ext uri="{BB962C8B-B14F-4D97-AF65-F5344CB8AC3E}">
        <p14:creationId xmlns:p14="http://schemas.microsoft.com/office/powerpoint/2010/main" val="466718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48</a:t>
            </a:fld>
            <a:endParaRPr kumimoji="1" lang="zh-CN" altLang="en-US"/>
          </a:p>
        </p:txBody>
      </p:sp>
    </p:spTree>
    <p:extLst>
      <p:ext uri="{BB962C8B-B14F-4D97-AF65-F5344CB8AC3E}">
        <p14:creationId xmlns:p14="http://schemas.microsoft.com/office/powerpoint/2010/main" val="1820571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49</a:t>
            </a:fld>
            <a:endParaRPr kumimoji="1" lang="zh-CN" altLang="en-US"/>
          </a:p>
        </p:txBody>
      </p:sp>
    </p:spTree>
    <p:extLst>
      <p:ext uri="{BB962C8B-B14F-4D97-AF65-F5344CB8AC3E}">
        <p14:creationId xmlns:p14="http://schemas.microsoft.com/office/powerpoint/2010/main" val="2973141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a:t>
            </a:fld>
            <a:endParaRPr kumimoji="1" lang="zh-CN" altLang="en-US"/>
          </a:p>
        </p:txBody>
      </p:sp>
    </p:spTree>
    <p:extLst>
      <p:ext uri="{BB962C8B-B14F-4D97-AF65-F5344CB8AC3E}">
        <p14:creationId xmlns:p14="http://schemas.microsoft.com/office/powerpoint/2010/main" val="2889846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50</a:t>
            </a:fld>
            <a:endParaRPr kumimoji="1" lang="zh-CN" altLang="en-US"/>
          </a:p>
        </p:txBody>
      </p:sp>
    </p:spTree>
    <p:extLst>
      <p:ext uri="{BB962C8B-B14F-4D97-AF65-F5344CB8AC3E}">
        <p14:creationId xmlns:p14="http://schemas.microsoft.com/office/powerpoint/2010/main" val="9715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51</a:t>
            </a:fld>
            <a:endParaRPr kumimoji="1" lang="zh-CN" altLang="en-US"/>
          </a:p>
        </p:txBody>
      </p:sp>
    </p:spTree>
    <p:extLst>
      <p:ext uri="{BB962C8B-B14F-4D97-AF65-F5344CB8AC3E}">
        <p14:creationId xmlns:p14="http://schemas.microsoft.com/office/powerpoint/2010/main" val="1824285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52</a:t>
            </a:fld>
            <a:endParaRPr kumimoji="1" lang="zh-CN" altLang="en-US"/>
          </a:p>
        </p:txBody>
      </p:sp>
    </p:spTree>
    <p:extLst>
      <p:ext uri="{BB962C8B-B14F-4D97-AF65-F5344CB8AC3E}">
        <p14:creationId xmlns:p14="http://schemas.microsoft.com/office/powerpoint/2010/main" val="2527642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53</a:t>
            </a:fld>
            <a:endParaRPr kumimoji="1" lang="zh-CN" altLang="en-US"/>
          </a:p>
        </p:txBody>
      </p:sp>
    </p:spTree>
    <p:extLst>
      <p:ext uri="{BB962C8B-B14F-4D97-AF65-F5344CB8AC3E}">
        <p14:creationId xmlns:p14="http://schemas.microsoft.com/office/powerpoint/2010/main" val="39075655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54</a:t>
            </a:fld>
            <a:endParaRPr kumimoji="1" lang="zh-CN" altLang="en-US"/>
          </a:p>
        </p:txBody>
      </p:sp>
    </p:spTree>
    <p:extLst>
      <p:ext uri="{BB962C8B-B14F-4D97-AF65-F5344CB8AC3E}">
        <p14:creationId xmlns:p14="http://schemas.microsoft.com/office/powerpoint/2010/main" val="42429174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55</a:t>
            </a:fld>
            <a:endParaRPr kumimoji="1" lang="zh-CN" altLang="en-US"/>
          </a:p>
        </p:txBody>
      </p:sp>
    </p:spTree>
    <p:extLst>
      <p:ext uri="{BB962C8B-B14F-4D97-AF65-F5344CB8AC3E}">
        <p14:creationId xmlns:p14="http://schemas.microsoft.com/office/powerpoint/2010/main" val="24995884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56</a:t>
            </a:fld>
            <a:endParaRPr kumimoji="1" lang="zh-CN" altLang="en-US"/>
          </a:p>
        </p:txBody>
      </p:sp>
    </p:spTree>
    <p:extLst>
      <p:ext uri="{BB962C8B-B14F-4D97-AF65-F5344CB8AC3E}">
        <p14:creationId xmlns:p14="http://schemas.microsoft.com/office/powerpoint/2010/main" val="32781763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57</a:t>
            </a:fld>
            <a:endParaRPr kumimoji="1" lang="zh-CN" altLang="en-US"/>
          </a:p>
        </p:txBody>
      </p:sp>
    </p:spTree>
    <p:extLst>
      <p:ext uri="{BB962C8B-B14F-4D97-AF65-F5344CB8AC3E}">
        <p14:creationId xmlns:p14="http://schemas.microsoft.com/office/powerpoint/2010/main" val="1372530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58</a:t>
            </a:fld>
            <a:endParaRPr kumimoji="1" lang="zh-CN" altLang="en-US"/>
          </a:p>
        </p:txBody>
      </p:sp>
    </p:spTree>
    <p:extLst>
      <p:ext uri="{BB962C8B-B14F-4D97-AF65-F5344CB8AC3E}">
        <p14:creationId xmlns:p14="http://schemas.microsoft.com/office/powerpoint/2010/main" val="2566567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59</a:t>
            </a:fld>
            <a:endParaRPr kumimoji="1" lang="zh-CN" altLang="en-US"/>
          </a:p>
        </p:txBody>
      </p:sp>
    </p:spTree>
    <p:extLst>
      <p:ext uri="{BB962C8B-B14F-4D97-AF65-F5344CB8AC3E}">
        <p14:creationId xmlns:p14="http://schemas.microsoft.com/office/powerpoint/2010/main" val="1994886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a:t>
            </a:fld>
            <a:endParaRPr kumimoji="1" lang="zh-CN" altLang="en-US"/>
          </a:p>
        </p:txBody>
      </p:sp>
    </p:spTree>
    <p:extLst>
      <p:ext uri="{BB962C8B-B14F-4D97-AF65-F5344CB8AC3E}">
        <p14:creationId xmlns:p14="http://schemas.microsoft.com/office/powerpoint/2010/main" val="19775319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60</a:t>
            </a:fld>
            <a:endParaRPr kumimoji="1" lang="zh-CN" altLang="en-US"/>
          </a:p>
        </p:txBody>
      </p:sp>
    </p:spTree>
    <p:extLst>
      <p:ext uri="{BB962C8B-B14F-4D97-AF65-F5344CB8AC3E}">
        <p14:creationId xmlns:p14="http://schemas.microsoft.com/office/powerpoint/2010/main" val="40821287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61</a:t>
            </a:fld>
            <a:endParaRPr kumimoji="1" lang="zh-CN" altLang="en-US"/>
          </a:p>
        </p:txBody>
      </p:sp>
    </p:spTree>
    <p:extLst>
      <p:ext uri="{BB962C8B-B14F-4D97-AF65-F5344CB8AC3E}">
        <p14:creationId xmlns:p14="http://schemas.microsoft.com/office/powerpoint/2010/main" val="5610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62</a:t>
            </a:fld>
            <a:endParaRPr kumimoji="1" lang="zh-CN" altLang="en-US"/>
          </a:p>
        </p:txBody>
      </p:sp>
    </p:spTree>
    <p:extLst>
      <p:ext uri="{BB962C8B-B14F-4D97-AF65-F5344CB8AC3E}">
        <p14:creationId xmlns:p14="http://schemas.microsoft.com/office/powerpoint/2010/main" val="25939949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63</a:t>
            </a:fld>
            <a:endParaRPr kumimoji="1" lang="zh-CN" altLang="en-US"/>
          </a:p>
        </p:txBody>
      </p:sp>
    </p:spTree>
    <p:extLst>
      <p:ext uri="{BB962C8B-B14F-4D97-AF65-F5344CB8AC3E}">
        <p14:creationId xmlns:p14="http://schemas.microsoft.com/office/powerpoint/2010/main" val="8076060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64</a:t>
            </a:fld>
            <a:endParaRPr kumimoji="1" lang="zh-CN" altLang="en-US"/>
          </a:p>
        </p:txBody>
      </p:sp>
    </p:spTree>
    <p:extLst>
      <p:ext uri="{BB962C8B-B14F-4D97-AF65-F5344CB8AC3E}">
        <p14:creationId xmlns:p14="http://schemas.microsoft.com/office/powerpoint/2010/main" val="26386371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65</a:t>
            </a:fld>
            <a:endParaRPr kumimoji="1" lang="zh-CN" altLang="en-US"/>
          </a:p>
        </p:txBody>
      </p:sp>
    </p:spTree>
    <p:extLst>
      <p:ext uri="{BB962C8B-B14F-4D97-AF65-F5344CB8AC3E}">
        <p14:creationId xmlns:p14="http://schemas.microsoft.com/office/powerpoint/2010/main" val="658400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Top: performance in terms of accuracy (Cora, </a:t>
            </a:r>
            <a:r>
              <a:rPr lang="en" altLang="zh-CN" dirty="0" err="1"/>
              <a:t>Pubmed</a:t>
            </a:r>
            <a:r>
              <a:rPr lang="en" altLang="zh-CN" dirty="0"/>
              <a:t>) and Micro F1 scores (PPI). For GNN and </a:t>
            </a:r>
            <a:r>
              <a:rPr lang="en" altLang="zh-CN" dirty="0" err="1"/>
              <a:t>GrevNet</a:t>
            </a:r>
            <a:r>
              <a:rPr lang="en" altLang="zh-CN" dirty="0"/>
              <a:t>, number of MP steps is fixed to 4. For Neumann RBP, we use 100 steps of MP. These values are averaged out over 3-5 runs with different seeds. Bottom: performance in terms of Mean Absolute Error (lower is better) for independent regression tasks on QM9 dataset. Number of MP steps is fixed to 4. The model was trained for 350k steps, as in [6].</a:t>
            </a:r>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66</a:t>
            </a:fld>
            <a:endParaRPr kumimoji="1" lang="zh-CN" altLang="en-US"/>
          </a:p>
        </p:txBody>
      </p:sp>
    </p:spTree>
    <p:extLst>
      <p:ext uri="{BB962C8B-B14F-4D97-AF65-F5344CB8AC3E}">
        <p14:creationId xmlns:p14="http://schemas.microsoft.com/office/powerpoint/2010/main" val="30597689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67</a:t>
            </a:fld>
            <a:endParaRPr kumimoji="1" lang="zh-CN" altLang="en-US"/>
          </a:p>
        </p:txBody>
      </p:sp>
    </p:spTree>
    <p:extLst>
      <p:ext uri="{BB962C8B-B14F-4D97-AF65-F5344CB8AC3E}">
        <p14:creationId xmlns:p14="http://schemas.microsoft.com/office/powerpoint/2010/main" val="2321580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68</a:t>
            </a:fld>
            <a:endParaRPr kumimoji="1" lang="zh-CN" altLang="en-US"/>
          </a:p>
        </p:txBody>
      </p:sp>
    </p:spTree>
    <p:extLst>
      <p:ext uri="{BB962C8B-B14F-4D97-AF65-F5344CB8AC3E}">
        <p14:creationId xmlns:p14="http://schemas.microsoft.com/office/powerpoint/2010/main" val="9606735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69</a:t>
            </a:fld>
            <a:endParaRPr kumimoji="1" lang="zh-CN" altLang="en-US"/>
          </a:p>
        </p:txBody>
      </p:sp>
    </p:spTree>
    <p:extLst>
      <p:ext uri="{BB962C8B-B14F-4D97-AF65-F5344CB8AC3E}">
        <p14:creationId xmlns:p14="http://schemas.microsoft.com/office/powerpoint/2010/main" val="2133377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a:t>
            </a:fld>
            <a:endParaRPr kumimoji="1" lang="zh-CN" altLang="en-US"/>
          </a:p>
        </p:txBody>
      </p:sp>
    </p:spTree>
    <p:extLst>
      <p:ext uri="{BB962C8B-B14F-4D97-AF65-F5344CB8AC3E}">
        <p14:creationId xmlns:p14="http://schemas.microsoft.com/office/powerpoint/2010/main" val="13793621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70</a:t>
            </a:fld>
            <a:endParaRPr kumimoji="1" lang="zh-CN" altLang="en-US"/>
          </a:p>
        </p:txBody>
      </p:sp>
    </p:spTree>
    <p:extLst>
      <p:ext uri="{BB962C8B-B14F-4D97-AF65-F5344CB8AC3E}">
        <p14:creationId xmlns:p14="http://schemas.microsoft.com/office/powerpoint/2010/main" val="27194942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71</a:t>
            </a:fld>
            <a:endParaRPr kumimoji="1" lang="zh-CN" altLang="en-US"/>
          </a:p>
        </p:txBody>
      </p:sp>
    </p:spTree>
    <p:extLst>
      <p:ext uri="{BB962C8B-B14F-4D97-AF65-F5344CB8AC3E}">
        <p14:creationId xmlns:p14="http://schemas.microsoft.com/office/powerpoint/2010/main" val="10638568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72</a:t>
            </a:fld>
            <a:endParaRPr kumimoji="1" lang="zh-CN" altLang="en-US"/>
          </a:p>
        </p:txBody>
      </p:sp>
    </p:spTree>
    <p:extLst>
      <p:ext uri="{BB962C8B-B14F-4D97-AF65-F5344CB8AC3E}">
        <p14:creationId xmlns:p14="http://schemas.microsoft.com/office/powerpoint/2010/main" val="3866193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a:t>
            </a:fld>
            <a:endParaRPr kumimoji="1" lang="zh-CN" altLang="en-US"/>
          </a:p>
        </p:txBody>
      </p:sp>
    </p:spTree>
    <p:extLst>
      <p:ext uri="{BB962C8B-B14F-4D97-AF65-F5344CB8AC3E}">
        <p14:creationId xmlns:p14="http://schemas.microsoft.com/office/powerpoint/2010/main" val="3621382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a:t>
            </a:fld>
            <a:endParaRPr kumimoji="1" lang="zh-CN" altLang="en-US"/>
          </a:p>
        </p:txBody>
      </p:sp>
    </p:spTree>
    <p:extLst>
      <p:ext uri="{BB962C8B-B14F-4D97-AF65-F5344CB8AC3E}">
        <p14:creationId xmlns:p14="http://schemas.microsoft.com/office/powerpoint/2010/main" val="3502385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473525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311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27215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51040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072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3482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43502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5/4/23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91346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5/4/23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05938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5/4/23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4501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98521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4928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00036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5716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1156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6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57778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866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5652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164158-0CE9-4349-B3F5-2F2E57F0D0CB}" type="datetimeFigureOut">
              <a:rPr lang="en-US" smtClean="0"/>
              <a:t>5/4/23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70419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5/4/23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994520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164158-0CE9-4349-B3F5-2F2E57F0D0CB}" type="datetimeFigureOut">
              <a:rPr lang="en-US" smtClean="0"/>
              <a:t>5/4/23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384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2027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164158-0CE9-4349-B3F5-2F2E57F0D0CB}" type="datetimeFigureOut">
              <a:rPr lang="en-US" smtClean="0"/>
              <a:t>5/4/23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259CC6-7B72-4137-928D-D85C24DCBB66}" type="slidenum">
              <a:rPr lang="en-US" smtClean="0"/>
              <a:t>‹#›</a:t>
            </a:fld>
            <a:endParaRPr lang="en-US"/>
          </a:p>
        </p:txBody>
      </p:sp>
    </p:spTree>
    <p:extLst>
      <p:ext uri="{BB962C8B-B14F-4D97-AF65-F5344CB8AC3E}">
        <p14:creationId xmlns:p14="http://schemas.microsoft.com/office/powerpoint/2010/main" val="541122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87020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7343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9962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62706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5/4/23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3310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5/4/23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6423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5/4/23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02133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0031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25854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5/4/23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7BF793C1-4AE8-46DE-A291-6FC92ECFF01F}"/>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069020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5/4/23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4AF886FD-D7F9-47C6-94F2-5708763621CB}"/>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0172065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164158-0CE9-4349-B3F5-2F2E57F0D0CB}" type="datetimeFigureOut">
              <a:rPr lang="en-US" smtClean="0"/>
              <a:t>5/4/23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259CC6-7B72-4137-928D-D85C24DCBB6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7D25CF06-0BE9-4827-BB67-D47A824E4072}"/>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4078403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20.tiff"/><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22.tiff"/><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1.png"/><Relationship Id="rId7"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tiff"/><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35.tif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36.tiff"/><Relationship Id="rId5" Type="http://schemas.openxmlformats.org/officeDocument/2006/relationships/image" Target="../media/image28.tiff"/><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image" Target="../media/image39.png"/><Relationship Id="rId4" Type="http://schemas.openxmlformats.org/officeDocument/2006/relationships/image" Target="../media/image40.tif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43.png"/><Relationship Id="rId4" Type="http://schemas.openxmlformats.org/officeDocument/2006/relationships/image" Target="../media/image42.tiff"/></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45.png"/><Relationship Id="rId4" Type="http://schemas.openxmlformats.org/officeDocument/2006/relationships/image" Target="../media/image44.tif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46.tiff"/></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image" Target="../media/image47.gif"/><Relationship Id="rId4" Type="http://schemas.openxmlformats.org/officeDocument/2006/relationships/hyperlink" Target="https://ieeexplore.ieee.org/document/9334012"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53.gif"/></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4.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4.xml"/><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1.png"/><Relationship Id="rId7" Type="http://schemas.openxmlformats.org/officeDocument/2006/relationships/image" Target="../media/image93.jpe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92.jpeg"/><Relationship Id="rId11" Type="http://schemas.openxmlformats.org/officeDocument/2006/relationships/image" Target="../media/image97.jpeg"/><Relationship Id="rId5" Type="http://schemas.openxmlformats.org/officeDocument/2006/relationships/image" Target="../media/image91.jpeg"/><Relationship Id="rId10" Type="http://schemas.openxmlformats.org/officeDocument/2006/relationships/image" Target="../media/image96.png"/><Relationship Id="rId4" Type="http://schemas.openxmlformats.org/officeDocument/2006/relationships/image" Target="../media/image90.jpeg"/><Relationship Id="rId9" Type="http://schemas.openxmlformats.org/officeDocument/2006/relationships/image" Target="../media/image95.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4.xml"/><Relationship Id="rId5" Type="http://schemas.openxmlformats.org/officeDocument/2006/relationships/image" Target="../media/image50.jpe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png"/><Relationship Id="rId7"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4.xml"/><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4.xml"/><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4.xml"/><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4.xml"/><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4.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0.png"/><Relationship Id="rId2" Type="http://schemas.openxmlformats.org/officeDocument/2006/relationships/notesSlide" Target="../notesSlides/notesSlide62.xml"/><Relationship Id="rId1" Type="http://schemas.openxmlformats.org/officeDocument/2006/relationships/slideLayout" Target="../slideLayouts/slideLayout24.xml"/><Relationship Id="rId6" Type="http://schemas.openxmlformats.org/officeDocument/2006/relationships/hyperlink" Target="https://arxiv.org/pdf/1605.08803.pdf" TargetMode="External"/><Relationship Id="rId5" Type="http://schemas.openxmlformats.org/officeDocument/2006/relationships/image" Target="../media/image410.png"/><Relationship Id="rId4"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4.xml"/><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4.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4.xml"/><Relationship Id="rId4" Type="http://schemas.openxmlformats.org/officeDocument/2006/relationships/image" Target="../media/image124.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4.xml"/><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4.xml"/><Relationship Id="rId5" Type="http://schemas.openxmlformats.org/officeDocument/2006/relationships/image" Target="../media/image127.png"/><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4.xml"/><Relationship Id="rId5" Type="http://schemas.openxmlformats.org/officeDocument/2006/relationships/image" Target="../media/image129.png"/><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4.xml"/><Relationship Id="rId5" Type="http://schemas.openxmlformats.org/officeDocument/2006/relationships/image" Target="../media/image131.png"/><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4.xml"/><Relationship Id="rId4" Type="http://schemas.openxmlformats.org/officeDocument/2006/relationships/image" Target="../media/image13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9584A5-9B7C-4C5E-95D7-49F91CDA8F26}"/>
              </a:ext>
            </a:extLst>
          </p:cNvPr>
          <p:cNvSpPr>
            <a:spLocks noGrp="1"/>
          </p:cNvSpPr>
          <p:nvPr>
            <p:ph idx="1"/>
          </p:nvPr>
        </p:nvSpPr>
        <p:spPr>
          <a:xfrm>
            <a:off x="5240215" y="1586285"/>
            <a:ext cx="6951785" cy="1265456"/>
          </a:xfrm>
        </p:spPr>
        <p:txBody>
          <a:bodyPr anchor="ctr">
            <a:normAutofit/>
          </a:bodyPr>
          <a:lstStyle/>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Graph</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Neural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Networks</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II</a:t>
            </a:r>
            <a:endParaRPr lang="zh-CN" altLang="en-US" sz="3200"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F0C4D846-0FD0-49F8-A42D-713CEE8647DD}"/>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044EF65-EFEC-44DD-BF52-041C06B517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7" name="文本框 6">
            <a:extLst>
              <a:ext uri="{FF2B5EF4-FFF2-40B4-BE49-F238E27FC236}">
                <a16:creationId xmlns:a16="http://schemas.microsoft.com/office/drawing/2014/main" id="{95C04AF0-AC52-4490-8DE8-46CAB761AE5F}"/>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8" name="副标题 2">
            <a:extLst>
              <a:ext uri="{FF2B5EF4-FFF2-40B4-BE49-F238E27FC236}">
                <a16:creationId xmlns:a16="http://schemas.microsoft.com/office/drawing/2014/main" id="{56F57F25-1C7F-7C42-9D21-40AC11CA1E5B}"/>
              </a:ext>
            </a:extLst>
          </p:cNvPr>
          <p:cNvSpPr txBox="1">
            <a:spLocks/>
          </p:cNvSpPr>
          <p:nvPr/>
        </p:nvSpPr>
        <p:spPr>
          <a:xfrm>
            <a:off x="4701263" y="3495566"/>
            <a:ext cx="8045373" cy="1641475"/>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kumimoji="1" lang="zh-CN" altLang="en-US" dirty="0">
                <a:latin typeface="Songti SC" panose="02010600040101010101" pitchFamily="2" charset="-122"/>
                <a:ea typeface="Songti SC" panose="02010600040101010101" pitchFamily="2" charset="-122"/>
              </a:rPr>
              <a:t>张江</a:t>
            </a:r>
            <a:endParaRPr kumimoji="1" lang="en-US" altLang="zh-CN" dirty="0">
              <a:latin typeface="Songti SC" panose="02010600040101010101" pitchFamily="2" charset="-122"/>
              <a:ea typeface="Songti SC" panose="02010600040101010101" pitchFamily="2" charset="-122"/>
            </a:endParaRPr>
          </a:p>
          <a:p>
            <a:pPr algn="ct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北京师范大学系统科学学院教授</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集智俱乐部、集智学园创始人</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集智研究中心理事长</a:t>
            </a:r>
            <a:endParaRPr kumimoji="1" lang="en-US" altLang="zh-CN" dirty="0">
              <a:latin typeface="Songti SC" panose="02010600040101010101" pitchFamily="2" charset="-122"/>
              <a:ea typeface="Songti SC" panose="02010600040101010101" pitchFamily="2" charset="-122"/>
            </a:endParaRPr>
          </a:p>
        </p:txBody>
      </p:sp>
      <p:pic>
        <p:nvPicPr>
          <p:cNvPr id="1028" name="Picture 4" descr="Illustration of a graph neural network. (A) A typical example of graph... | Download Scientific ...">
            <a:extLst>
              <a:ext uri="{FF2B5EF4-FFF2-40B4-BE49-F238E27FC236}">
                <a16:creationId xmlns:a16="http://schemas.microsoft.com/office/drawing/2014/main" id="{57761A4E-9007-FF78-6677-2AADA47AB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339" y="903250"/>
            <a:ext cx="4713313" cy="497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41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45542"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Variational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Autoencoder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/pdf/1611.07308.pdf</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79D13D32-D86E-9F0A-6C5A-52ADD8074908}"/>
              </a:ext>
            </a:extLst>
          </p:cNvPr>
          <p:cNvPicPr>
            <a:picLocks noChangeAspect="1"/>
          </p:cNvPicPr>
          <p:nvPr/>
        </p:nvPicPr>
        <p:blipFill>
          <a:blip r:embed="rId4"/>
          <a:stretch>
            <a:fillRect/>
          </a:stretch>
        </p:blipFill>
        <p:spPr>
          <a:xfrm>
            <a:off x="153928" y="1082801"/>
            <a:ext cx="4320332" cy="3107234"/>
          </a:xfrm>
          <a:prstGeom prst="rect">
            <a:avLst/>
          </a:prstGeom>
        </p:spPr>
      </p:pic>
      <p:pic>
        <p:nvPicPr>
          <p:cNvPr id="3" name="图片 2">
            <a:extLst>
              <a:ext uri="{FF2B5EF4-FFF2-40B4-BE49-F238E27FC236}">
                <a16:creationId xmlns:a16="http://schemas.microsoft.com/office/drawing/2014/main" id="{F2445AF0-4176-7A96-A614-5D32246169B1}"/>
              </a:ext>
            </a:extLst>
          </p:cNvPr>
          <p:cNvPicPr>
            <a:picLocks noChangeAspect="1"/>
          </p:cNvPicPr>
          <p:nvPr/>
        </p:nvPicPr>
        <p:blipFill>
          <a:blip r:embed="rId5"/>
          <a:stretch>
            <a:fillRect/>
          </a:stretch>
        </p:blipFill>
        <p:spPr>
          <a:xfrm>
            <a:off x="4474260" y="3580672"/>
            <a:ext cx="7384112" cy="2296055"/>
          </a:xfrm>
          <a:prstGeom prst="rect">
            <a:avLst/>
          </a:prstGeom>
        </p:spPr>
      </p:pic>
    </p:spTree>
    <p:extLst>
      <p:ext uri="{BB962C8B-B14F-4D97-AF65-F5344CB8AC3E}">
        <p14:creationId xmlns:p14="http://schemas.microsoft.com/office/powerpoint/2010/main" val="1541480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Representation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via</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Link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635619" y="6516369"/>
            <a:ext cx="7180875" cy="276999"/>
          </a:xfrm>
          <a:prstGeom prst="rect">
            <a:avLst/>
          </a:prstGeom>
          <a:noFill/>
        </p:spPr>
        <p:txBody>
          <a:bodyPr wrap="square" rtlCol="0">
            <a:spAutoFit/>
          </a:bodyPr>
          <a:lstStyle/>
          <a:p>
            <a:r>
              <a:rPr lang="en" altLang="zh-CN" sz="1200" dirty="0">
                <a:latin typeface="微软雅黑" panose="020B0503020204020204" pitchFamily="34" charset="-122"/>
                <a:ea typeface="微软雅黑" panose="020B0503020204020204" pitchFamily="34" charset="-122"/>
              </a:rPr>
              <a:t>https://</a:t>
            </a:r>
            <a:r>
              <a:rPr lang="en" altLang="zh-CN" sz="1200" dirty="0" err="1">
                <a:latin typeface="微软雅黑" panose="020B0503020204020204" pitchFamily="34" charset="-122"/>
                <a:ea typeface="微软雅黑" panose="020B0503020204020204" pitchFamily="34" charset="-122"/>
              </a:rPr>
              <a:t>www.nature.com</a:t>
            </a:r>
            <a:r>
              <a:rPr lang="en" altLang="zh-CN" sz="1200" dirty="0">
                <a:latin typeface="微软雅黑" panose="020B0503020204020204" pitchFamily="34" charset="-122"/>
                <a:ea typeface="微软雅黑" panose="020B0503020204020204" pitchFamily="34" charset="-122"/>
              </a:rPr>
              <a:t>/articles/s41598-021-85826-x</a:t>
            </a:r>
            <a:endParaRPr lang="zh-CN" altLang="en-US" sz="12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F917758C-D52C-44EB-C4E1-76241D39DD6F}"/>
              </a:ext>
            </a:extLst>
          </p:cNvPr>
          <p:cNvPicPr>
            <a:picLocks noChangeAspect="1"/>
          </p:cNvPicPr>
          <p:nvPr/>
        </p:nvPicPr>
        <p:blipFill>
          <a:blip r:embed="rId4"/>
          <a:stretch>
            <a:fillRect/>
          </a:stretch>
        </p:blipFill>
        <p:spPr>
          <a:xfrm>
            <a:off x="635619" y="1586970"/>
            <a:ext cx="5575113" cy="3947783"/>
          </a:xfrm>
          <a:prstGeom prst="rect">
            <a:avLst/>
          </a:prstGeom>
        </p:spPr>
      </p:pic>
      <p:pic>
        <p:nvPicPr>
          <p:cNvPr id="3" name="图片 2">
            <a:extLst>
              <a:ext uri="{FF2B5EF4-FFF2-40B4-BE49-F238E27FC236}">
                <a16:creationId xmlns:a16="http://schemas.microsoft.com/office/drawing/2014/main" id="{7BA6B596-92B7-B1C4-E97D-052DC46B0C24}"/>
              </a:ext>
            </a:extLst>
          </p:cNvPr>
          <p:cNvPicPr>
            <a:picLocks noChangeAspect="1"/>
          </p:cNvPicPr>
          <p:nvPr/>
        </p:nvPicPr>
        <p:blipFill>
          <a:blip r:embed="rId5"/>
          <a:stretch>
            <a:fillRect/>
          </a:stretch>
        </p:blipFill>
        <p:spPr>
          <a:xfrm>
            <a:off x="6407499" y="1652363"/>
            <a:ext cx="5005139" cy="4323884"/>
          </a:xfrm>
          <a:prstGeom prst="rect">
            <a:avLst/>
          </a:prstGeom>
        </p:spPr>
      </p:pic>
      <p:sp>
        <p:nvSpPr>
          <p:cNvPr id="13" name="文本框 12">
            <a:extLst>
              <a:ext uri="{FF2B5EF4-FFF2-40B4-BE49-F238E27FC236}">
                <a16:creationId xmlns:a16="http://schemas.microsoft.com/office/drawing/2014/main" id="{5F8B35F2-BD66-D659-ADE0-249FBD22331C}"/>
              </a:ext>
            </a:extLst>
          </p:cNvPr>
          <p:cNvSpPr txBox="1"/>
          <p:nvPr/>
        </p:nvSpPr>
        <p:spPr>
          <a:xfrm>
            <a:off x="650505" y="6174667"/>
            <a:ext cx="6406586" cy="307777"/>
          </a:xfrm>
          <a:prstGeom prst="rect">
            <a:avLst/>
          </a:prstGeom>
          <a:noFill/>
        </p:spPr>
        <p:txBody>
          <a:bodyPr wrap="square">
            <a:spAutoFit/>
          </a:bodyPr>
          <a:lstStyle/>
          <a:p>
            <a:r>
              <a:rPr lang="zh-CN" altLang="en-US" sz="1400" dirty="0"/>
              <a:t>https://ieeexplore.ieee.org/document/9355034</a:t>
            </a:r>
          </a:p>
        </p:txBody>
      </p:sp>
      <p:pic>
        <p:nvPicPr>
          <p:cNvPr id="14" name="图片 13">
            <a:extLst>
              <a:ext uri="{FF2B5EF4-FFF2-40B4-BE49-F238E27FC236}">
                <a16:creationId xmlns:a16="http://schemas.microsoft.com/office/drawing/2014/main" id="{8D5C1927-F45B-1082-1D84-3CD813BD789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80689" y="434241"/>
            <a:ext cx="1152729" cy="1152729"/>
          </a:xfrm>
          <a:prstGeom prst="rect">
            <a:avLst/>
          </a:prstGeom>
        </p:spPr>
      </p:pic>
      <p:sp>
        <p:nvSpPr>
          <p:cNvPr id="4" name="文本框 3">
            <a:extLst>
              <a:ext uri="{FF2B5EF4-FFF2-40B4-BE49-F238E27FC236}">
                <a16:creationId xmlns:a16="http://schemas.microsoft.com/office/drawing/2014/main" id="{41166200-CD5A-8754-7C33-57D6BFAD949A}"/>
              </a:ext>
            </a:extLst>
          </p:cNvPr>
          <p:cNvSpPr txBox="1"/>
          <p:nvPr/>
        </p:nvSpPr>
        <p:spPr>
          <a:xfrm>
            <a:off x="9989128" y="1652363"/>
            <a:ext cx="1152728" cy="369332"/>
          </a:xfrm>
          <a:prstGeom prst="rect">
            <a:avLst/>
          </a:prstGeom>
          <a:noFill/>
        </p:spPr>
        <p:txBody>
          <a:bodyPr wrap="square" rtlCol="0">
            <a:spAutoFit/>
          </a:bodyPr>
          <a:lstStyle/>
          <a:p>
            <a:r>
              <a:rPr kumimoji="1" lang="zh-CN" altLang="en-US" dirty="0"/>
              <a:t>谷伟伟</a:t>
            </a:r>
          </a:p>
        </p:txBody>
      </p:sp>
    </p:spTree>
    <p:extLst>
      <p:ext uri="{BB962C8B-B14F-4D97-AF65-F5344CB8AC3E}">
        <p14:creationId xmlns:p14="http://schemas.microsoft.com/office/powerpoint/2010/main" val="135375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Main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0" name="文本框 9">
            <a:extLst>
              <a:ext uri="{FF2B5EF4-FFF2-40B4-BE49-F238E27FC236}">
                <a16:creationId xmlns:a16="http://schemas.microsoft.com/office/drawing/2014/main" id="{BB09FB12-1F95-85CC-BE9B-33994CF61E1D}"/>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/abs/1710.10903</a:t>
            </a:r>
            <a:endParaRPr lang="zh-CN" altLang="en-US" sz="1400" dirty="0">
              <a:latin typeface="微软雅黑" panose="020B0503020204020204" pitchFamily="34" charset="-122"/>
              <a:ea typeface="微软雅黑" panose="020B0503020204020204" pitchFamily="34" charset="-122"/>
            </a:endParaRPr>
          </a:p>
        </p:txBody>
      </p:sp>
      <p:pic>
        <p:nvPicPr>
          <p:cNvPr id="6" name="Picture 4" descr="LMP 2354 Hacking Network | MHSc Translational Research">
            <a:extLst>
              <a:ext uri="{FF2B5EF4-FFF2-40B4-BE49-F238E27FC236}">
                <a16:creationId xmlns:a16="http://schemas.microsoft.com/office/drawing/2014/main" id="{535A8D52-9284-1929-D7E0-47B0E9E9885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74304" y="1743163"/>
            <a:ext cx="3458052" cy="245092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6FB05AC2-3BF1-7294-D7BA-13905D5D6AE2}"/>
              </a:ext>
            </a:extLst>
          </p:cNvPr>
          <p:cNvPicPr>
            <a:picLocks noChangeAspect="1"/>
          </p:cNvPicPr>
          <p:nvPr/>
        </p:nvPicPr>
        <p:blipFill>
          <a:blip r:embed="rId5"/>
          <a:stretch>
            <a:fillRect/>
          </a:stretch>
        </p:blipFill>
        <p:spPr>
          <a:xfrm>
            <a:off x="4892212" y="1663699"/>
            <a:ext cx="2895600" cy="2609850"/>
          </a:xfrm>
          <a:prstGeom prst="rect">
            <a:avLst/>
          </a:prstGeom>
        </p:spPr>
      </p:pic>
      <p:pic>
        <p:nvPicPr>
          <p:cNvPr id="11" name="Picture 4" descr="LMP 2354 Hacking Network | MHSc Translational Research">
            <a:extLst>
              <a:ext uri="{FF2B5EF4-FFF2-40B4-BE49-F238E27FC236}">
                <a16:creationId xmlns:a16="http://schemas.microsoft.com/office/drawing/2014/main" id="{1DEB6588-5D45-7B8C-2BB4-A84C4C09C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136" y="1822628"/>
            <a:ext cx="3458052" cy="2450921"/>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77076F2C-A33A-5650-572A-04B5503EDAE0}"/>
              </a:ext>
            </a:extLst>
          </p:cNvPr>
          <p:cNvSpPr/>
          <p:nvPr/>
        </p:nvSpPr>
        <p:spPr>
          <a:xfrm>
            <a:off x="2303330" y="2795698"/>
            <a:ext cx="1611047" cy="1258910"/>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48156FC7-6407-440A-77F0-1A0216666095}"/>
              </a:ext>
            </a:extLst>
          </p:cNvPr>
          <p:cNvSpPr/>
          <p:nvPr/>
        </p:nvSpPr>
        <p:spPr>
          <a:xfrm>
            <a:off x="4262106" y="2968623"/>
            <a:ext cx="270457" cy="171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7111F7B0-C074-691E-B61B-D457F3995367}"/>
              </a:ext>
            </a:extLst>
          </p:cNvPr>
          <p:cNvSpPr/>
          <p:nvPr/>
        </p:nvSpPr>
        <p:spPr>
          <a:xfrm>
            <a:off x="8012232" y="2929987"/>
            <a:ext cx="270457" cy="171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C3D24263-2AA7-F761-25A5-940F0781A22B}"/>
              </a:ext>
            </a:extLst>
          </p:cNvPr>
          <p:cNvSpPr/>
          <p:nvPr/>
        </p:nvSpPr>
        <p:spPr>
          <a:xfrm rot="5400000">
            <a:off x="6204783" y="4507058"/>
            <a:ext cx="270457" cy="171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DA80E4BA-C6EF-C2D8-A611-7B21F91C9207}"/>
              </a:ext>
            </a:extLst>
          </p:cNvPr>
          <p:cNvSpPr txBox="1"/>
          <p:nvPr/>
        </p:nvSpPr>
        <p:spPr>
          <a:xfrm>
            <a:off x="5286054" y="4833190"/>
            <a:ext cx="3181082"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Centrality</a:t>
            </a:r>
          </a:p>
          <a:p>
            <a:pPr marL="285750" indent="-285750">
              <a:buFont typeface="Arial" panose="020B0604020202020204" pitchFamily="34" charset="0"/>
              <a:buChar char="•"/>
            </a:pPr>
            <a:r>
              <a:rPr kumimoji="1" lang="en-US" altLang="zh-CN" dirty="0"/>
              <a:t>Community</a:t>
            </a:r>
          </a:p>
          <a:p>
            <a:pPr marL="285750" indent="-285750">
              <a:buFont typeface="Arial" panose="020B0604020202020204" pitchFamily="34" charset="0"/>
              <a:buChar char="•"/>
            </a:pPr>
            <a:r>
              <a:rPr kumimoji="1" lang="en-US" altLang="zh-CN" dirty="0"/>
              <a:t>Node Classification</a:t>
            </a:r>
          </a:p>
          <a:p>
            <a:pPr marL="285750" indent="-285750">
              <a:buFont typeface="Arial" panose="020B0604020202020204" pitchFamily="34" charset="0"/>
              <a:buChar char="•"/>
            </a:pPr>
            <a:endParaRPr kumimoji="1" lang="zh-CN" altLang="en-US" dirty="0"/>
          </a:p>
        </p:txBody>
      </p:sp>
      <p:sp>
        <p:nvSpPr>
          <p:cNvPr id="17" name="文本框 16">
            <a:extLst>
              <a:ext uri="{FF2B5EF4-FFF2-40B4-BE49-F238E27FC236}">
                <a16:creationId xmlns:a16="http://schemas.microsoft.com/office/drawing/2014/main" id="{286E95FD-4D7B-3BB3-699A-A1FF0956A174}"/>
              </a:ext>
            </a:extLst>
          </p:cNvPr>
          <p:cNvSpPr txBox="1"/>
          <p:nvPr/>
        </p:nvSpPr>
        <p:spPr>
          <a:xfrm>
            <a:off x="4159153" y="1307063"/>
            <a:ext cx="4674954" cy="338554"/>
          </a:xfrm>
          <a:prstGeom prst="rect">
            <a:avLst/>
          </a:prstGeom>
          <a:noFill/>
        </p:spPr>
        <p:txBody>
          <a:bodyPr wrap="square" rtlCol="0">
            <a:spAutoFit/>
          </a:bodyPr>
          <a:lstStyle/>
          <a:p>
            <a:r>
              <a:rPr kumimoji="1" lang="en-US" altLang="zh-CN" sz="1600" dirty="0"/>
              <a:t>Graph Attention Network for Link Prediction</a:t>
            </a:r>
            <a:endParaRPr kumimoji="1" lang="zh-CN" altLang="en-US" sz="1600" dirty="0"/>
          </a:p>
        </p:txBody>
      </p:sp>
    </p:spTree>
    <p:extLst>
      <p:ext uri="{BB962C8B-B14F-4D97-AF65-F5344CB8AC3E}">
        <p14:creationId xmlns:p14="http://schemas.microsoft.com/office/powerpoint/2010/main" val="1705939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Pipe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DEE25147-C888-6313-27E1-41A202EB8A4F}"/>
              </a:ext>
            </a:extLst>
          </p:cNvPr>
          <p:cNvPicPr>
            <a:picLocks noChangeAspect="1"/>
          </p:cNvPicPr>
          <p:nvPr/>
        </p:nvPicPr>
        <p:blipFill>
          <a:blip r:embed="rId4"/>
          <a:stretch>
            <a:fillRect/>
          </a:stretch>
        </p:blipFill>
        <p:spPr>
          <a:xfrm>
            <a:off x="1025911" y="2784848"/>
            <a:ext cx="1273321" cy="831849"/>
          </a:xfrm>
          <a:prstGeom prst="rect">
            <a:avLst/>
          </a:prstGeom>
        </p:spPr>
      </p:pic>
      <p:cxnSp>
        <p:nvCxnSpPr>
          <p:cNvPr id="4" name="直线箭头连接符 3">
            <a:extLst>
              <a:ext uri="{FF2B5EF4-FFF2-40B4-BE49-F238E27FC236}">
                <a16:creationId xmlns:a16="http://schemas.microsoft.com/office/drawing/2014/main" id="{9EB6ED8A-C9FC-09C3-F49D-0E76601FFCB8}"/>
              </a:ext>
            </a:extLst>
          </p:cNvPr>
          <p:cNvCxnSpPr>
            <a:cxnSpLocks/>
          </p:cNvCxnSpPr>
          <p:nvPr/>
        </p:nvCxnSpPr>
        <p:spPr>
          <a:xfrm>
            <a:off x="2688497" y="3230899"/>
            <a:ext cx="653657"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 name="直线箭头连接符 4">
            <a:extLst>
              <a:ext uri="{FF2B5EF4-FFF2-40B4-BE49-F238E27FC236}">
                <a16:creationId xmlns:a16="http://schemas.microsoft.com/office/drawing/2014/main" id="{AAB6D8DA-94F6-15AA-2D6C-7563F19BC393}"/>
              </a:ext>
            </a:extLst>
          </p:cNvPr>
          <p:cNvCxnSpPr>
            <a:cxnSpLocks/>
          </p:cNvCxnSpPr>
          <p:nvPr/>
        </p:nvCxnSpPr>
        <p:spPr>
          <a:xfrm>
            <a:off x="9041394" y="3300316"/>
            <a:ext cx="486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45E04DB-8F6E-13CE-9A62-291F5987A885}"/>
              </a:ext>
            </a:extLst>
          </p:cNvPr>
          <p:cNvSpPr txBox="1"/>
          <p:nvPr/>
        </p:nvSpPr>
        <p:spPr>
          <a:xfrm>
            <a:off x="1236719" y="2172201"/>
            <a:ext cx="1143203" cy="338554"/>
          </a:xfrm>
          <a:prstGeom prst="rect">
            <a:avLst/>
          </a:prstGeom>
          <a:noFill/>
        </p:spPr>
        <p:txBody>
          <a:bodyPr wrap="square" rtlCol="0">
            <a:spAutoFit/>
          </a:bodyPr>
          <a:lstStyle/>
          <a:p>
            <a:r>
              <a:rPr kumimoji="1" lang="en-US" altLang="zh-CN" sz="1600"/>
              <a:t>Network</a:t>
            </a:r>
            <a:endParaRPr kumimoji="1" lang="zh-CN" altLang="en-US" sz="1600" dirty="0"/>
          </a:p>
        </p:txBody>
      </p:sp>
      <p:sp>
        <p:nvSpPr>
          <p:cNvPr id="10" name="文本框 9">
            <a:extLst>
              <a:ext uri="{FF2B5EF4-FFF2-40B4-BE49-F238E27FC236}">
                <a16:creationId xmlns:a16="http://schemas.microsoft.com/office/drawing/2014/main" id="{1A723F9A-4930-79EF-38AC-6CAE9BADA069}"/>
              </a:ext>
            </a:extLst>
          </p:cNvPr>
          <p:cNvSpPr txBox="1"/>
          <p:nvPr/>
        </p:nvSpPr>
        <p:spPr>
          <a:xfrm>
            <a:off x="4531484" y="1539607"/>
            <a:ext cx="4609070" cy="369332"/>
          </a:xfrm>
          <a:prstGeom prst="rect">
            <a:avLst/>
          </a:prstGeom>
          <a:noFill/>
        </p:spPr>
        <p:txBody>
          <a:bodyPr wrap="square" rtlCol="0">
            <a:spAutoFit/>
          </a:bodyPr>
          <a:lstStyle/>
          <a:p>
            <a:r>
              <a:rPr kumimoji="1" lang="en-US" altLang="zh-CN" dirty="0"/>
              <a:t>Graph Attention Network</a:t>
            </a:r>
            <a:endParaRPr kumimoji="1" lang="zh-CN" altLang="en-US" dirty="0"/>
          </a:p>
        </p:txBody>
      </p:sp>
      <p:cxnSp>
        <p:nvCxnSpPr>
          <p:cNvPr id="11" name="直线箭头连接符 10">
            <a:extLst>
              <a:ext uri="{FF2B5EF4-FFF2-40B4-BE49-F238E27FC236}">
                <a16:creationId xmlns:a16="http://schemas.microsoft.com/office/drawing/2014/main" id="{4C823F4B-393D-F857-46C8-9E3F4660E970}"/>
              </a:ext>
            </a:extLst>
          </p:cNvPr>
          <p:cNvCxnSpPr/>
          <p:nvPr/>
        </p:nvCxnSpPr>
        <p:spPr>
          <a:xfrm flipH="1">
            <a:off x="1808321" y="5040799"/>
            <a:ext cx="8025809" cy="11303"/>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1909A5E-D694-1864-CB5A-7F4AEA831F67}"/>
              </a:ext>
            </a:extLst>
          </p:cNvPr>
          <p:cNvSpPr txBox="1"/>
          <p:nvPr/>
        </p:nvSpPr>
        <p:spPr>
          <a:xfrm>
            <a:off x="4958188" y="5165502"/>
            <a:ext cx="1573618" cy="369332"/>
          </a:xfrm>
          <a:prstGeom prst="rect">
            <a:avLst/>
          </a:prstGeom>
          <a:noFill/>
        </p:spPr>
        <p:txBody>
          <a:bodyPr wrap="square" rtlCol="0">
            <a:spAutoFit/>
          </a:bodyPr>
          <a:lstStyle/>
          <a:p>
            <a:r>
              <a:rPr kumimoji="1" lang="en-US" altLang="zh-CN" dirty="0"/>
              <a:t>Backward</a:t>
            </a:r>
            <a:endParaRPr kumimoji="1" lang="zh-CN" altLang="en-US" dirty="0"/>
          </a:p>
        </p:txBody>
      </p:sp>
      <p:pic>
        <p:nvPicPr>
          <p:cNvPr id="13" name="内容占位符 42">
            <a:extLst>
              <a:ext uri="{FF2B5EF4-FFF2-40B4-BE49-F238E27FC236}">
                <a16:creationId xmlns:a16="http://schemas.microsoft.com/office/drawing/2014/main" id="{0EAE663F-05B2-E04A-0A9B-EDAA413B00B3}"/>
              </a:ext>
            </a:extLst>
          </p:cNvPr>
          <p:cNvPicPr>
            <a:picLocks noGrp="1" noChangeAspect="1"/>
          </p:cNvPicPr>
          <p:nvPr>
            <p:ph idx="1"/>
          </p:nvPr>
        </p:nvPicPr>
        <p:blipFill>
          <a:blip r:embed="rId4"/>
          <a:stretch>
            <a:fillRect/>
          </a:stretch>
        </p:blipFill>
        <p:spPr>
          <a:xfrm>
            <a:off x="4197307" y="2357416"/>
            <a:ext cx="2740267" cy="1790191"/>
          </a:xfrm>
          <a:prstGeom prst="rect">
            <a:avLst/>
          </a:prstGeom>
        </p:spPr>
      </p:pic>
      <p:graphicFrame>
        <p:nvGraphicFramePr>
          <p:cNvPr id="14" name="表格 13">
            <a:extLst>
              <a:ext uri="{FF2B5EF4-FFF2-40B4-BE49-F238E27FC236}">
                <a16:creationId xmlns:a16="http://schemas.microsoft.com/office/drawing/2014/main" id="{9ABF02AC-6905-F62B-EB1A-CDD764AFBBB4}"/>
              </a:ext>
            </a:extLst>
          </p:cNvPr>
          <p:cNvGraphicFramePr>
            <a:graphicFrameLocks noGrp="1"/>
          </p:cNvGraphicFramePr>
          <p:nvPr>
            <p:extLst>
              <p:ext uri="{D42A27DB-BD31-4B8C-83A1-F6EECF244321}">
                <p14:modId xmlns:p14="http://schemas.microsoft.com/office/powerpoint/2010/main" val="529999912"/>
              </p:ext>
            </p:extLst>
          </p:nvPr>
        </p:nvGraphicFramePr>
        <p:xfrm>
          <a:off x="2718792" y="3835769"/>
          <a:ext cx="2082800" cy="25908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tblGrid>
              <a:tr h="236665">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bl>
          </a:graphicData>
        </a:graphic>
      </p:graphicFrame>
      <p:graphicFrame>
        <p:nvGraphicFramePr>
          <p:cNvPr id="15" name="表格 14">
            <a:extLst>
              <a:ext uri="{FF2B5EF4-FFF2-40B4-BE49-F238E27FC236}">
                <a16:creationId xmlns:a16="http://schemas.microsoft.com/office/drawing/2014/main" id="{F3CEE35D-AFC0-A66D-0805-C30699368000}"/>
              </a:ext>
            </a:extLst>
          </p:cNvPr>
          <p:cNvGraphicFramePr>
            <a:graphicFrameLocks noGrp="1"/>
          </p:cNvGraphicFramePr>
          <p:nvPr>
            <p:extLst>
              <p:ext uri="{D42A27DB-BD31-4B8C-83A1-F6EECF244321}">
                <p14:modId xmlns:p14="http://schemas.microsoft.com/office/powerpoint/2010/main" val="2933331643"/>
              </p:ext>
            </p:extLst>
          </p:nvPr>
        </p:nvGraphicFramePr>
        <p:xfrm>
          <a:off x="6589627" y="3872396"/>
          <a:ext cx="2082800" cy="25908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tblGrid>
              <a:tr h="224336">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cxnSp>
        <p:nvCxnSpPr>
          <p:cNvPr id="16" name="直线连接符 15">
            <a:extLst>
              <a:ext uri="{FF2B5EF4-FFF2-40B4-BE49-F238E27FC236}">
                <a16:creationId xmlns:a16="http://schemas.microsoft.com/office/drawing/2014/main" id="{77D0BE66-E266-329C-9ACA-D533AFE3B646}"/>
              </a:ext>
            </a:extLst>
          </p:cNvPr>
          <p:cNvCxnSpPr>
            <a:cxnSpLocks/>
          </p:cNvCxnSpPr>
          <p:nvPr/>
        </p:nvCxnSpPr>
        <p:spPr>
          <a:xfrm>
            <a:off x="5175124" y="3292585"/>
            <a:ext cx="123986" cy="35605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2C97D3F4-F3E3-282D-0DA2-004D6116F217}"/>
              </a:ext>
            </a:extLst>
          </p:cNvPr>
          <p:cNvCxnSpPr>
            <a:cxnSpLocks/>
          </p:cNvCxnSpPr>
          <p:nvPr/>
        </p:nvCxnSpPr>
        <p:spPr>
          <a:xfrm flipV="1">
            <a:off x="5408764" y="2952490"/>
            <a:ext cx="336233" cy="784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C848AFB5-9840-6324-EBC2-E6071F5B2351}"/>
              </a:ext>
            </a:extLst>
          </p:cNvPr>
          <p:cNvCxnSpPr>
            <a:cxnSpLocks/>
          </p:cNvCxnSpPr>
          <p:nvPr/>
        </p:nvCxnSpPr>
        <p:spPr>
          <a:xfrm>
            <a:off x="4675993" y="2776817"/>
            <a:ext cx="251199" cy="1553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3A0C3C9-1208-5B11-28BE-3D26B284CC82}"/>
              </a:ext>
            </a:extLst>
          </p:cNvPr>
          <p:cNvSpPr txBox="1"/>
          <p:nvPr/>
        </p:nvSpPr>
        <p:spPr>
          <a:xfrm>
            <a:off x="4753219" y="2418400"/>
            <a:ext cx="2082800" cy="369332"/>
          </a:xfrm>
          <a:prstGeom prst="rect">
            <a:avLst/>
          </a:prstGeom>
          <a:noFill/>
        </p:spPr>
        <p:txBody>
          <a:bodyPr wrap="square" rtlCol="0">
            <a:spAutoFit/>
          </a:bodyPr>
          <a:lstStyle/>
          <a:p>
            <a:r>
              <a:rPr kumimoji="1" lang="en-US" altLang="zh-CN" dirty="0"/>
              <a:t>Attention</a:t>
            </a:r>
            <a:endParaRPr kumimoji="1" lang="zh-CN" altLang="en-US" dirty="0"/>
          </a:p>
        </p:txBody>
      </p:sp>
      <p:sp>
        <p:nvSpPr>
          <p:cNvPr id="20" name="文本框 19">
            <a:extLst>
              <a:ext uri="{FF2B5EF4-FFF2-40B4-BE49-F238E27FC236}">
                <a16:creationId xmlns:a16="http://schemas.microsoft.com/office/drawing/2014/main" id="{805A86AD-FAA5-7872-A499-0EE31A40CD5E}"/>
              </a:ext>
            </a:extLst>
          </p:cNvPr>
          <p:cNvSpPr txBox="1"/>
          <p:nvPr/>
        </p:nvSpPr>
        <p:spPr>
          <a:xfrm>
            <a:off x="6958594" y="4237935"/>
            <a:ext cx="2082800" cy="369332"/>
          </a:xfrm>
          <a:prstGeom prst="rect">
            <a:avLst/>
          </a:prstGeom>
          <a:noFill/>
        </p:spPr>
        <p:txBody>
          <a:bodyPr wrap="square" rtlCol="0">
            <a:spAutoFit/>
          </a:bodyPr>
          <a:lstStyle/>
          <a:p>
            <a:r>
              <a:rPr kumimoji="1" lang="en-US" altLang="zh-CN" dirty="0"/>
              <a:t>Node Vector</a:t>
            </a:r>
            <a:endParaRPr kumimoji="1" lang="zh-CN" altLang="en-US" dirty="0"/>
          </a:p>
        </p:txBody>
      </p:sp>
      <p:pic>
        <p:nvPicPr>
          <p:cNvPr id="21" name="图片 20">
            <a:extLst>
              <a:ext uri="{FF2B5EF4-FFF2-40B4-BE49-F238E27FC236}">
                <a16:creationId xmlns:a16="http://schemas.microsoft.com/office/drawing/2014/main" id="{1B2BA6DE-A92B-4D13-B8A0-B7C850BAD682}"/>
              </a:ext>
            </a:extLst>
          </p:cNvPr>
          <p:cNvPicPr>
            <a:picLocks noChangeAspect="1"/>
          </p:cNvPicPr>
          <p:nvPr/>
        </p:nvPicPr>
        <p:blipFill>
          <a:blip r:embed="rId4"/>
          <a:stretch>
            <a:fillRect/>
          </a:stretch>
        </p:blipFill>
        <p:spPr>
          <a:xfrm>
            <a:off x="9939287" y="2836586"/>
            <a:ext cx="1273321" cy="831849"/>
          </a:xfrm>
          <a:prstGeom prst="rect">
            <a:avLst/>
          </a:prstGeom>
        </p:spPr>
      </p:pic>
      <p:cxnSp>
        <p:nvCxnSpPr>
          <p:cNvPr id="22" name="直线连接符 21">
            <a:extLst>
              <a:ext uri="{FF2B5EF4-FFF2-40B4-BE49-F238E27FC236}">
                <a16:creationId xmlns:a16="http://schemas.microsoft.com/office/drawing/2014/main" id="{A6982683-501B-5FEB-7205-F67561B4FF21}"/>
              </a:ext>
            </a:extLst>
          </p:cNvPr>
          <p:cNvCxnSpPr>
            <a:cxnSpLocks/>
          </p:cNvCxnSpPr>
          <p:nvPr/>
        </p:nvCxnSpPr>
        <p:spPr>
          <a:xfrm>
            <a:off x="10077651" y="3084897"/>
            <a:ext cx="289405" cy="38571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AABB1841-FF81-4C76-A6AE-5617E099FFDD}"/>
              </a:ext>
            </a:extLst>
          </p:cNvPr>
          <p:cNvCxnSpPr>
            <a:cxnSpLocks/>
          </p:cNvCxnSpPr>
          <p:nvPr/>
        </p:nvCxnSpPr>
        <p:spPr>
          <a:xfrm flipH="1">
            <a:off x="10546852" y="3200772"/>
            <a:ext cx="118994" cy="26984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8C4ED6E1-620F-D4E4-5E0B-1C83582A41F1}"/>
              </a:ext>
            </a:extLst>
          </p:cNvPr>
          <p:cNvSpPr/>
          <p:nvPr/>
        </p:nvSpPr>
        <p:spPr>
          <a:xfrm>
            <a:off x="635619" y="6316843"/>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sp>
        <p:nvSpPr>
          <p:cNvPr id="3" name="文本框 2">
            <a:extLst>
              <a:ext uri="{FF2B5EF4-FFF2-40B4-BE49-F238E27FC236}">
                <a16:creationId xmlns:a16="http://schemas.microsoft.com/office/drawing/2014/main" id="{E61A77F2-13F9-ABC4-5823-036BC62F94DC}"/>
              </a:ext>
            </a:extLst>
          </p:cNvPr>
          <p:cNvSpPr txBox="1"/>
          <p:nvPr/>
        </p:nvSpPr>
        <p:spPr>
          <a:xfrm>
            <a:off x="2670419" y="4237935"/>
            <a:ext cx="2082800" cy="369332"/>
          </a:xfrm>
          <a:prstGeom prst="rect">
            <a:avLst/>
          </a:prstGeom>
          <a:noFill/>
        </p:spPr>
        <p:txBody>
          <a:bodyPr wrap="square" rtlCol="0">
            <a:spAutoFit/>
          </a:bodyPr>
          <a:lstStyle/>
          <a:p>
            <a:r>
              <a:rPr kumimoji="1" lang="en-US" altLang="zh-CN" dirty="0"/>
              <a:t>Node Vector</a:t>
            </a:r>
            <a:endParaRPr kumimoji="1" lang="zh-CN" altLang="en-US" dirty="0"/>
          </a:p>
        </p:txBody>
      </p:sp>
    </p:spTree>
    <p:extLst>
      <p:ext uri="{BB962C8B-B14F-4D97-AF65-F5344CB8AC3E}">
        <p14:creationId xmlns:p14="http://schemas.microsoft.com/office/powerpoint/2010/main" val="67809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Attention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3DD7E37E-1FBA-EB7E-EED5-C906E5A9C18C}"/>
              </a:ext>
            </a:extLst>
          </p:cNvPr>
          <p:cNvPicPr>
            <a:picLocks noChangeAspect="1"/>
          </p:cNvPicPr>
          <p:nvPr/>
        </p:nvPicPr>
        <p:blipFill>
          <a:blip r:embed="rId4"/>
          <a:stretch>
            <a:fillRect/>
          </a:stretch>
        </p:blipFill>
        <p:spPr>
          <a:xfrm>
            <a:off x="8290380" y="2447956"/>
            <a:ext cx="2895600" cy="876300"/>
          </a:xfrm>
          <a:prstGeom prst="rect">
            <a:avLst/>
          </a:prstGeom>
        </p:spPr>
      </p:pic>
      <p:pic>
        <p:nvPicPr>
          <p:cNvPr id="3" name="图片 2">
            <a:extLst>
              <a:ext uri="{FF2B5EF4-FFF2-40B4-BE49-F238E27FC236}">
                <a16:creationId xmlns:a16="http://schemas.microsoft.com/office/drawing/2014/main" id="{963EB0C9-B7A8-021A-CC5D-7C357ABDF87E}"/>
              </a:ext>
            </a:extLst>
          </p:cNvPr>
          <p:cNvPicPr>
            <a:picLocks noChangeAspect="1"/>
          </p:cNvPicPr>
          <p:nvPr/>
        </p:nvPicPr>
        <p:blipFill>
          <a:blip r:embed="rId5"/>
          <a:stretch>
            <a:fillRect/>
          </a:stretch>
        </p:blipFill>
        <p:spPr>
          <a:xfrm>
            <a:off x="4494508" y="4200612"/>
            <a:ext cx="7533745" cy="1789016"/>
          </a:xfrm>
          <a:prstGeom prst="rect">
            <a:avLst/>
          </a:prstGeom>
        </p:spPr>
      </p:pic>
      <p:pic>
        <p:nvPicPr>
          <p:cNvPr id="4" name="图片 3">
            <a:extLst>
              <a:ext uri="{FF2B5EF4-FFF2-40B4-BE49-F238E27FC236}">
                <a16:creationId xmlns:a16="http://schemas.microsoft.com/office/drawing/2014/main" id="{7D43EDA7-5050-96F9-6E04-865B50CD2D55}"/>
              </a:ext>
            </a:extLst>
          </p:cNvPr>
          <p:cNvPicPr>
            <a:picLocks noChangeAspect="1"/>
          </p:cNvPicPr>
          <p:nvPr/>
        </p:nvPicPr>
        <p:blipFill>
          <a:blip r:embed="rId6"/>
          <a:stretch>
            <a:fillRect/>
          </a:stretch>
        </p:blipFill>
        <p:spPr>
          <a:xfrm>
            <a:off x="635619" y="1852752"/>
            <a:ext cx="2768600" cy="3479800"/>
          </a:xfrm>
          <a:prstGeom prst="rect">
            <a:avLst/>
          </a:prstGeom>
        </p:spPr>
      </p:pic>
      <p:pic>
        <p:nvPicPr>
          <p:cNvPr id="5" name="图片 4">
            <a:extLst>
              <a:ext uri="{FF2B5EF4-FFF2-40B4-BE49-F238E27FC236}">
                <a16:creationId xmlns:a16="http://schemas.microsoft.com/office/drawing/2014/main" id="{1D94FA13-0512-D98E-AB03-DB996D3CBB14}"/>
              </a:ext>
            </a:extLst>
          </p:cNvPr>
          <p:cNvPicPr>
            <a:picLocks noChangeAspect="1"/>
          </p:cNvPicPr>
          <p:nvPr/>
        </p:nvPicPr>
        <p:blipFill>
          <a:blip r:embed="rId7"/>
          <a:stretch>
            <a:fillRect/>
          </a:stretch>
        </p:blipFill>
        <p:spPr>
          <a:xfrm>
            <a:off x="3739085" y="1230119"/>
            <a:ext cx="4016094" cy="2635950"/>
          </a:xfrm>
          <a:prstGeom prst="rect">
            <a:avLst/>
          </a:prstGeom>
        </p:spPr>
      </p:pic>
      <p:sp>
        <p:nvSpPr>
          <p:cNvPr id="10" name="文本框 9">
            <a:extLst>
              <a:ext uri="{FF2B5EF4-FFF2-40B4-BE49-F238E27FC236}">
                <a16:creationId xmlns:a16="http://schemas.microsoft.com/office/drawing/2014/main" id="{BB09FB12-1F95-85CC-BE9B-33994CF61E1D}"/>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/abs/1710.10903</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356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Pipe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5" name="图片 24">
            <a:extLst>
              <a:ext uri="{FF2B5EF4-FFF2-40B4-BE49-F238E27FC236}">
                <a16:creationId xmlns:a16="http://schemas.microsoft.com/office/drawing/2014/main" id="{262B7D90-779E-CF30-BEC9-14F09FB76AC7}"/>
              </a:ext>
            </a:extLst>
          </p:cNvPr>
          <p:cNvPicPr>
            <a:picLocks noChangeAspect="1"/>
          </p:cNvPicPr>
          <p:nvPr/>
        </p:nvPicPr>
        <p:blipFill>
          <a:blip r:embed="rId4"/>
          <a:stretch>
            <a:fillRect/>
          </a:stretch>
        </p:blipFill>
        <p:spPr>
          <a:xfrm>
            <a:off x="297830" y="2853272"/>
            <a:ext cx="1273321" cy="831849"/>
          </a:xfrm>
          <a:prstGeom prst="rect">
            <a:avLst/>
          </a:prstGeom>
        </p:spPr>
      </p:pic>
      <p:grpSp>
        <p:nvGrpSpPr>
          <p:cNvPr id="26" name="组 14">
            <a:extLst>
              <a:ext uri="{FF2B5EF4-FFF2-40B4-BE49-F238E27FC236}">
                <a16:creationId xmlns:a16="http://schemas.microsoft.com/office/drawing/2014/main" id="{FA547877-4388-4233-6CAD-8452098FF265}"/>
              </a:ext>
            </a:extLst>
          </p:cNvPr>
          <p:cNvGrpSpPr/>
          <p:nvPr/>
        </p:nvGrpSpPr>
        <p:grpSpPr>
          <a:xfrm>
            <a:off x="4165838" y="2504431"/>
            <a:ext cx="1309927" cy="1789268"/>
            <a:chOff x="4155989" y="2513640"/>
            <a:chExt cx="4026184" cy="4038223"/>
          </a:xfrm>
        </p:grpSpPr>
        <p:pic>
          <p:nvPicPr>
            <p:cNvPr id="27" name="图片 26">
              <a:extLst>
                <a:ext uri="{FF2B5EF4-FFF2-40B4-BE49-F238E27FC236}">
                  <a16:creationId xmlns:a16="http://schemas.microsoft.com/office/drawing/2014/main" id="{22015BEE-CC61-1CB2-995A-35E1756036A2}"/>
                </a:ext>
              </a:extLst>
            </p:cNvPr>
            <p:cNvPicPr>
              <a:picLocks noChangeAspect="1"/>
            </p:cNvPicPr>
            <p:nvPr/>
          </p:nvPicPr>
          <p:blipFill>
            <a:blip r:embed="rId5"/>
            <a:stretch>
              <a:fillRect/>
            </a:stretch>
          </p:blipFill>
          <p:spPr>
            <a:xfrm>
              <a:off x="4512190" y="2513640"/>
              <a:ext cx="3669983" cy="3689131"/>
            </a:xfrm>
            <a:prstGeom prst="rect">
              <a:avLst/>
            </a:prstGeom>
          </p:spPr>
        </p:pic>
        <p:sp>
          <p:nvSpPr>
            <p:cNvPr id="28" name="文本框 27">
              <a:extLst>
                <a:ext uri="{FF2B5EF4-FFF2-40B4-BE49-F238E27FC236}">
                  <a16:creationId xmlns:a16="http://schemas.microsoft.com/office/drawing/2014/main" id="{89A8F128-3104-BF5B-4506-AFBB518207B8}"/>
                </a:ext>
              </a:extLst>
            </p:cNvPr>
            <p:cNvSpPr txBox="1"/>
            <p:nvPr/>
          </p:nvSpPr>
          <p:spPr>
            <a:xfrm>
              <a:off x="4158048" y="2620233"/>
              <a:ext cx="354140" cy="562969"/>
            </a:xfrm>
            <a:prstGeom prst="rect">
              <a:avLst/>
            </a:prstGeom>
            <a:noFill/>
          </p:spPr>
          <p:txBody>
            <a:bodyPr wrap="square" rtlCol="0">
              <a:spAutoFit/>
            </a:bodyPr>
            <a:lstStyle/>
            <a:p>
              <a:r>
                <a:rPr kumimoji="1" lang="en-US" altLang="zh-CN" sz="300" dirty="0"/>
                <a:t>N</a:t>
              </a:r>
              <a:r>
                <a:rPr kumimoji="1" lang="en-US" altLang="zh-CN" sz="300" baseline="-25000" dirty="0"/>
                <a:t>1</a:t>
              </a:r>
              <a:endParaRPr kumimoji="1" lang="zh-CN" altLang="en-US" sz="300" baseline="-25000" dirty="0"/>
            </a:p>
          </p:txBody>
        </p:sp>
        <p:sp>
          <p:nvSpPr>
            <p:cNvPr id="29" name="文本框 28">
              <a:extLst>
                <a:ext uri="{FF2B5EF4-FFF2-40B4-BE49-F238E27FC236}">
                  <a16:creationId xmlns:a16="http://schemas.microsoft.com/office/drawing/2014/main" id="{7D8A498F-A00C-A475-CFA4-1B24A276FED3}"/>
                </a:ext>
              </a:extLst>
            </p:cNvPr>
            <p:cNvSpPr txBox="1"/>
            <p:nvPr/>
          </p:nvSpPr>
          <p:spPr>
            <a:xfrm>
              <a:off x="4158048" y="2972404"/>
              <a:ext cx="354140" cy="562969"/>
            </a:xfrm>
            <a:prstGeom prst="rect">
              <a:avLst/>
            </a:prstGeom>
            <a:noFill/>
          </p:spPr>
          <p:txBody>
            <a:bodyPr wrap="square" rtlCol="0">
              <a:spAutoFit/>
            </a:bodyPr>
            <a:lstStyle/>
            <a:p>
              <a:r>
                <a:rPr kumimoji="1" lang="en-US" altLang="zh-CN" sz="300" dirty="0"/>
                <a:t>N</a:t>
              </a:r>
              <a:r>
                <a:rPr kumimoji="1" lang="en-US" altLang="zh-CN" sz="300" baseline="-25000" dirty="0"/>
                <a:t>2</a:t>
              </a:r>
              <a:endParaRPr kumimoji="1" lang="zh-CN" altLang="en-US" sz="300" baseline="-25000" dirty="0"/>
            </a:p>
          </p:txBody>
        </p:sp>
        <p:sp>
          <p:nvSpPr>
            <p:cNvPr id="30" name="文本框 29">
              <a:extLst>
                <a:ext uri="{FF2B5EF4-FFF2-40B4-BE49-F238E27FC236}">
                  <a16:creationId xmlns:a16="http://schemas.microsoft.com/office/drawing/2014/main" id="{0F9BB63B-3379-0686-F703-7B435AADB55D}"/>
                </a:ext>
              </a:extLst>
            </p:cNvPr>
            <p:cNvSpPr txBox="1"/>
            <p:nvPr/>
          </p:nvSpPr>
          <p:spPr>
            <a:xfrm>
              <a:off x="4164227" y="3349279"/>
              <a:ext cx="354140" cy="562969"/>
            </a:xfrm>
            <a:prstGeom prst="rect">
              <a:avLst/>
            </a:prstGeom>
            <a:noFill/>
          </p:spPr>
          <p:txBody>
            <a:bodyPr wrap="square" rtlCol="0">
              <a:spAutoFit/>
            </a:bodyPr>
            <a:lstStyle/>
            <a:p>
              <a:r>
                <a:rPr kumimoji="1" lang="en-US" altLang="zh-CN" sz="300" dirty="0"/>
                <a:t>N</a:t>
              </a:r>
              <a:r>
                <a:rPr kumimoji="1" lang="en-US" altLang="zh-CN" sz="300" baseline="-25000" dirty="0"/>
                <a:t>3</a:t>
              </a:r>
              <a:endParaRPr kumimoji="1" lang="zh-CN" altLang="en-US" sz="300" baseline="-25000" dirty="0"/>
            </a:p>
          </p:txBody>
        </p:sp>
        <p:sp>
          <p:nvSpPr>
            <p:cNvPr id="31" name="文本框 30">
              <a:extLst>
                <a:ext uri="{FF2B5EF4-FFF2-40B4-BE49-F238E27FC236}">
                  <a16:creationId xmlns:a16="http://schemas.microsoft.com/office/drawing/2014/main" id="{4398CA74-839A-B357-BA70-AC763EBC707C}"/>
                </a:ext>
              </a:extLst>
            </p:cNvPr>
            <p:cNvSpPr txBox="1"/>
            <p:nvPr/>
          </p:nvSpPr>
          <p:spPr>
            <a:xfrm>
              <a:off x="4158048" y="3701447"/>
              <a:ext cx="354140" cy="562969"/>
            </a:xfrm>
            <a:prstGeom prst="rect">
              <a:avLst/>
            </a:prstGeom>
            <a:noFill/>
          </p:spPr>
          <p:txBody>
            <a:bodyPr wrap="square" rtlCol="0">
              <a:spAutoFit/>
            </a:bodyPr>
            <a:lstStyle/>
            <a:p>
              <a:r>
                <a:rPr kumimoji="1" lang="en-US" altLang="zh-CN" sz="300" dirty="0"/>
                <a:t>N</a:t>
              </a:r>
              <a:r>
                <a:rPr kumimoji="1" lang="en-US" altLang="zh-CN" sz="300" baseline="-25000" dirty="0"/>
                <a:t>4</a:t>
              </a:r>
              <a:endParaRPr kumimoji="1" lang="zh-CN" altLang="en-US" sz="300" baseline="-25000" dirty="0"/>
            </a:p>
          </p:txBody>
        </p:sp>
        <p:sp>
          <p:nvSpPr>
            <p:cNvPr id="32" name="文本框 31">
              <a:extLst>
                <a:ext uri="{FF2B5EF4-FFF2-40B4-BE49-F238E27FC236}">
                  <a16:creationId xmlns:a16="http://schemas.microsoft.com/office/drawing/2014/main" id="{939A19E5-806B-1449-D2ED-AD5D5171CA37}"/>
                </a:ext>
              </a:extLst>
            </p:cNvPr>
            <p:cNvSpPr txBox="1"/>
            <p:nvPr/>
          </p:nvSpPr>
          <p:spPr>
            <a:xfrm>
              <a:off x="4158048" y="4072150"/>
              <a:ext cx="354140" cy="562969"/>
            </a:xfrm>
            <a:prstGeom prst="rect">
              <a:avLst/>
            </a:prstGeom>
            <a:noFill/>
          </p:spPr>
          <p:txBody>
            <a:bodyPr wrap="square" rtlCol="0">
              <a:spAutoFit/>
            </a:bodyPr>
            <a:lstStyle/>
            <a:p>
              <a:r>
                <a:rPr kumimoji="1" lang="en-US" altLang="zh-CN" sz="300" dirty="0"/>
                <a:t>N</a:t>
              </a:r>
              <a:r>
                <a:rPr kumimoji="1" lang="en-US" altLang="zh-CN" sz="300" baseline="-25000" dirty="0"/>
                <a:t>5</a:t>
              </a:r>
              <a:endParaRPr kumimoji="1" lang="zh-CN" altLang="en-US" sz="300" baseline="-25000" dirty="0"/>
            </a:p>
          </p:txBody>
        </p:sp>
        <p:sp>
          <p:nvSpPr>
            <p:cNvPr id="33" name="文本框 32">
              <a:extLst>
                <a:ext uri="{FF2B5EF4-FFF2-40B4-BE49-F238E27FC236}">
                  <a16:creationId xmlns:a16="http://schemas.microsoft.com/office/drawing/2014/main" id="{0E4B9CAA-957C-6348-AF99-52FCCE0A3112}"/>
                </a:ext>
              </a:extLst>
            </p:cNvPr>
            <p:cNvSpPr txBox="1"/>
            <p:nvPr/>
          </p:nvSpPr>
          <p:spPr>
            <a:xfrm>
              <a:off x="4158048" y="4430497"/>
              <a:ext cx="354140" cy="562969"/>
            </a:xfrm>
            <a:prstGeom prst="rect">
              <a:avLst/>
            </a:prstGeom>
            <a:noFill/>
          </p:spPr>
          <p:txBody>
            <a:bodyPr wrap="square" rtlCol="0">
              <a:spAutoFit/>
            </a:bodyPr>
            <a:lstStyle/>
            <a:p>
              <a:r>
                <a:rPr kumimoji="1" lang="en-US" altLang="zh-CN" sz="300" dirty="0"/>
                <a:t>N</a:t>
              </a:r>
              <a:r>
                <a:rPr kumimoji="1" lang="en-US" altLang="zh-CN" sz="300" baseline="-25000" dirty="0"/>
                <a:t>6</a:t>
              </a:r>
              <a:endParaRPr kumimoji="1" lang="zh-CN" altLang="en-US" sz="300" baseline="-25000" dirty="0"/>
            </a:p>
          </p:txBody>
        </p:sp>
        <p:sp>
          <p:nvSpPr>
            <p:cNvPr id="34" name="文本框 33">
              <a:extLst>
                <a:ext uri="{FF2B5EF4-FFF2-40B4-BE49-F238E27FC236}">
                  <a16:creationId xmlns:a16="http://schemas.microsoft.com/office/drawing/2014/main" id="{700E9231-94E3-7B5A-116B-FAC98F45ED22}"/>
                </a:ext>
              </a:extLst>
            </p:cNvPr>
            <p:cNvSpPr txBox="1"/>
            <p:nvPr/>
          </p:nvSpPr>
          <p:spPr>
            <a:xfrm>
              <a:off x="4158048" y="4776024"/>
              <a:ext cx="354140" cy="562969"/>
            </a:xfrm>
            <a:prstGeom prst="rect">
              <a:avLst/>
            </a:prstGeom>
            <a:noFill/>
          </p:spPr>
          <p:txBody>
            <a:bodyPr wrap="square" rtlCol="0">
              <a:spAutoFit/>
            </a:bodyPr>
            <a:lstStyle/>
            <a:p>
              <a:r>
                <a:rPr kumimoji="1" lang="en-US" altLang="zh-CN" sz="300" dirty="0"/>
                <a:t>N</a:t>
              </a:r>
              <a:r>
                <a:rPr kumimoji="1" lang="en-US" altLang="zh-CN" sz="300" baseline="-25000" dirty="0"/>
                <a:t>7</a:t>
              </a:r>
              <a:endParaRPr kumimoji="1" lang="zh-CN" altLang="en-US" sz="300" baseline="-25000" dirty="0"/>
            </a:p>
          </p:txBody>
        </p:sp>
        <p:sp>
          <p:nvSpPr>
            <p:cNvPr id="35" name="文本框 34">
              <a:extLst>
                <a:ext uri="{FF2B5EF4-FFF2-40B4-BE49-F238E27FC236}">
                  <a16:creationId xmlns:a16="http://schemas.microsoft.com/office/drawing/2014/main" id="{9159C9C0-9987-EF37-914C-55246EAB52DF}"/>
                </a:ext>
              </a:extLst>
            </p:cNvPr>
            <p:cNvSpPr txBox="1"/>
            <p:nvPr/>
          </p:nvSpPr>
          <p:spPr>
            <a:xfrm>
              <a:off x="4155989" y="5132775"/>
              <a:ext cx="354140" cy="562969"/>
            </a:xfrm>
            <a:prstGeom prst="rect">
              <a:avLst/>
            </a:prstGeom>
            <a:noFill/>
          </p:spPr>
          <p:txBody>
            <a:bodyPr wrap="square" rtlCol="0">
              <a:spAutoFit/>
            </a:bodyPr>
            <a:lstStyle/>
            <a:p>
              <a:r>
                <a:rPr kumimoji="1" lang="en-US" altLang="zh-CN" sz="300" dirty="0"/>
                <a:t>N</a:t>
              </a:r>
              <a:r>
                <a:rPr kumimoji="1" lang="en-US" altLang="zh-CN" sz="300" baseline="-25000" dirty="0"/>
                <a:t>8</a:t>
              </a:r>
              <a:endParaRPr kumimoji="1" lang="zh-CN" altLang="en-US" sz="300" baseline="-25000" dirty="0"/>
            </a:p>
          </p:txBody>
        </p:sp>
        <p:sp>
          <p:nvSpPr>
            <p:cNvPr id="36" name="文本框 35">
              <a:extLst>
                <a:ext uri="{FF2B5EF4-FFF2-40B4-BE49-F238E27FC236}">
                  <a16:creationId xmlns:a16="http://schemas.microsoft.com/office/drawing/2014/main" id="{474FB2C1-F1D5-8317-A3E0-D49629E27DBE}"/>
                </a:ext>
              </a:extLst>
            </p:cNvPr>
            <p:cNvSpPr txBox="1"/>
            <p:nvPr/>
          </p:nvSpPr>
          <p:spPr>
            <a:xfrm>
              <a:off x="4162172" y="5515839"/>
              <a:ext cx="354140" cy="562969"/>
            </a:xfrm>
            <a:prstGeom prst="rect">
              <a:avLst/>
            </a:prstGeom>
            <a:noFill/>
          </p:spPr>
          <p:txBody>
            <a:bodyPr wrap="square" rtlCol="0">
              <a:spAutoFit/>
            </a:bodyPr>
            <a:lstStyle/>
            <a:p>
              <a:r>
                <a:rPr kumimoji="1" lang="en-US" altLang="zh-CN" sz="300" dirty="0"/>
                <a:t>N</a:t>
              </a:r>
              <a:r>
                <a:rPr kumimoji="1" lang="en-US" altLang="zh-CN" sz="300" baseline="-25000" dirty="0"/>
                <a:t>9</a:t>
              </a:r>
              <a:endParaRPr kumimoji="1" lang="zh-CN" altLang="en-US" sz="300" baseline="-25000" dirty="0"/>
            </a:p>
          </p:txBody>
        </p:sp>
        <p:sp>
          <p:nvSpPr>
            <p:cNvPr id="37" name="文本框 36">
              <a:extLst>
                <a:ext uri="{FF2B5EF4-FFF2-40B4-BE49-F238E27FC236}">
                  <a16:creationId xmlns:a16="http://schemas.microsoft.com/office/drawing/2014/main" id="{6A846CD7-EC43-83A4-BADB-893D5BC6711B}"/>
                </a:ext>
              </a:extLst>
            </p:cNvPr>
            <p:cNvSpPr txBox="1"/>
            <p:nvPr/>
          </p:nvSpPr>
          <p:spPr>
            <a:xfrm>
              <a:off x="4162175" y="5886534"/>
              <a:ext cx="409828" cy="665329"/>
            </a:xfrm>
            <a:prstGeom prst="rect">
              <a:avLst/>
            </a:prstGeom>
            <a:noFill/>
          </p:spPr>
          <p:txBody>
            <a:bodyPr wrap="square" rtlCol="0">
              <a:spAutoFit/>
            </a:bodyPr>
            <a:lstStyle/>
            <a:p>
              <a:r>
                <a:rPr kumimoji="1" lang="en-US" altLang="zh-CN" sz="300"/>
                <a:t>N</a:t>
              </a:r>
              <a:r>
                <a:rPr kumimoji="1" lang="en-US" altLang="zh-CN" sz="300" baseline="-25000"/>
                <a:t>10</a:t>
              </a:r>
              <a:endParaRPr kumimoji="1" lang="zh-CN" altLang="en-US" sz="300" baseline="-25000" dirty="0"/>
            </a:p>
          </p:txBody>
        </p:sp>
      </p:grpSp>
      <p:cxnSp>
        <p:nvCxnSpPr>
          <p:cNvPr id="38" name="直线箭头连接符 37">
            <a:extLst>
              <a:ext uri="{FF2B5EF4-FFF2-40B4-BE49-F238E27FC236}">
                <a16:creationId xmlns:a16="http://schemas.microsoft.com/office/drawing/2014/main" id="{99E4146F-6D04-B83C-1EBA-53671E716C27}"/>
              </a:ext>
            </a:extLst>
          </p:cNvPr>
          <p:cNvCxnSpPr/>
          <p:nvPr/>
        </p:nvCxnSpPr>
        <p:spPr>
          <a:xfrm flipV="1">
            <a:off x="1668206" y="3264920"/>
            <a:ext cx="318774" cy="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7FD6C100-CBE8-2942-0EA2-66048C15EEFA}"/>
              </a:ext>
            </a:extLst>
          </p:cNvPr>
          <p:cNvSpPr txBox="1"/>
          <p:nvPr/>
        </p:nvSpPr>
        <p:spPr>
          <a:xfrm>
            <a:off x="4281058" y="2218515"/>
            <a:ext cx="1563957" cy="307777"/>
          </a:xfrm>
          <a:prstGeom prst="rect">
            <a:avLst/>
          </a:prstGeom>
          <a:noFill/>
        </p:spPr>
        <p:txBody>
          <a:bodyPr wrap="square" rtlCol="0">
            <a:spAutoFit/>
          </a:bodyPr>
          <a:lstStyle/>
          <a:p>
            <a:r>
              <a:rPr kumimoji="1" lang="en-US" altLang="zh-CN" sz="1400" dirty="0"/>
              <a:t>Node Vectors </a:t>
            </a:r>
            <a:endParaRPr kumimoji="1" lang="zh-CN" altLang="en-US" sz="1400" dirty="0"/>
          </a:p>
        </p:txBody>
      </p:sp>
      <p:cxnSp>
        <p:nvCxnSpPr>
          <p:cNvPr id="40" name="直线箭头连接符 39">
            <a:extLst>
              <a:ext uri="{FF2B5EF4-FFF2-40B4-BE49-F238E27FC236}">
                <a16:creationId xmlns:a16="http://schemas.microsoft.com/office/drawing/2014/main" id="{4E89B097-9288-4B22-62DA-A1F281E6D986}"/>
              </a:ext>
            </a:extLst>
          </p:cNvPr>
          <p:cNvCxnSpPr/>
          <p:nvPr/>
        </p:nvCxnSpPr>
        <p:spPr>
          <a:xfrm flipV="1">
            <a:off x="3736833" y="3321102"/>
            <a:ext cx="318774" cy="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表格 40">
            <a:extLst>
              <a:ext uri="{FF2B5EF4-FFF2-40B4-BE49-F238E27FC236}">
                <a16:creationId xmlns:a16="http://schemas.microsoft.com/office/drawing/2014/main" id="{D6D805CE-EB51-1C3D-5AA4-78A6FAFD96DC}"/>
              </a:ext>
            </a:extLst>
          </p:cNvPr>
          <p:cNvGraphicFramePr>
            <a:graphicFrameLocks noGrp="1"/>
          </p:cNvGraphicFramePr>
          <p:nvPr>
            <p:extLst>
              <p:ext uri="{D42A27DB-BD31-4B8C-83A1-F6EECF244321}">
                <p14:modId xmlns:p14="http://schemas.microsoft.com/office/powerpoint/2010/main" val="759275387"/>
              </p:ext>
            </p:extLst>
          </p:nvPr>
        </p:nvGraphicFramePr>
        <p:xfrm>
          <a:off x="6096000" y="2861657"/>
          <a:ext cx="2741880" cy="259080"/>
        </p:xfrm>
        <a:graphic>
          <a:graphicData uri="http://schemas.openxmlformats.org/drawingml/2006/table">
            <a:tbl>
              <a:tblPr firstRow="1" bandRow="1">
                <a:tableStyleId>{5C22544A-7EE6-4342-B048-85BDC9FD1C3A}</a:tableStyleId>
              </a:tblPr>
              <a:tblGrid>
                <a:gridCol w="274188">
                  <a:extLst>
                    <a:ext uri="{9D8B030D-6E8A-4147-A177-3AD203B41FA5}">
                      <a16:colId xmlns:a16="http://schemas.microsoft.com/office/drawing/2014/main" val="20000"/>
                    </a:ext>
                  </a:extLst>
                </a:gridCol>
                <a:gridCol w="274188">
                  <a:extLst>
                    <a:ext uri="{9D8B030D-6E8A-4147-A177-3AD203B41FA5}">
                      <a16:colId xmlns:a16="http://schemas.microsoft.com/office/drawing/2014/main" val="20001"/>
                    </a:ext>
                  </a:extLst>
                </a:gridCol>
                <a:gridCol w="274188">
                  <a:extLst>
                    <a:ext uri="{9D8B030D-6E8A-4147-A177-3AD203B41FA5}">
                      <a16:colId xmlns:a16="http://schemas.microsoft.com/office/drawing/2014/main" val="20002"/>
                    </a:ext>
                  </a:extLst>
                </a:gridCol>
                <a:gridCol w="274188">
                  <a:extLst>
                    <a:ext uri="{9D8B030D-6E8A-4147-A177-3AD203B41FA5}">
                      <a16:colId xmlns:a16="http://schemas.microsoft.com/office/drawing/2014/main" val="20003"/>
                    </a:ext>
                  </a:extLst>
                </a:gridCol>
                <a:gridCol w="274188">
                  <a:extLst>
                    <a:ext uri="{9D8B030D-6E8A-4147-A177-3AD203B41FA5}">
                      <a16:colId xmlns:a16="http://schemas.microsoft.com/office/drawing/2014/main" val="20004"/>
                    </a:ext>
                  </a:extLst>
                </a:gridCol>
                <a:gridCol w="274188">
                  <a:extLst>
                    <a:ext uri="{9D8B030D-6E8A-4147-A177-3AD203B41FA5}">
                      <a16:colId xmlns:a16="http://schemas.microsoft.com/office/drawing/2014/main" val="20005"/>
                    </a:ext>
                  </a:extLst>
                </a:gridCol>
                <a:gridCol w="274188">
                  <a:extLst>
                    <a:ext uri="{9D8B030D-6E8A-4147-A177-3AD203B41FA5}">
                      <a16:colId xmlns:a16="http://schemas.microsoft.com/office/drawing/2014/main" val="20006"/>
                    </a:ext>
                  </a:extLst>
                </a:gridCol>
                <a:gridCol w="274188">
                  <a:extLst>
                    <a:ext uri="{9D8B030D-6E8A-4147-A177-3AD203B41FA5}">
                      <a16:colId xmlns:a16="http://schemas.microsoft.com/office/drawing/2014/main" val="20007"/>
                    </a:ext>
                  </a:extLst>
                </a:gridCol>
                <a:gridCol w="274188">
                  <a:extLst>
                    <a:ext uri="{9D8B030D-6E8A-4147-A177-3AD203B41FA5}">
                      <a16:colId xmlns:a16="http://schemas.microsoft.com/office/drawing/2014/main" val="20008"/>
                    </a:ext>
                  </a:extLst>
                </a:gridCol>
                <a:gridCol w="274188">
                  <a:extLst>
                    <a:ext uri="{9D8B030D-6E8A-4147-A177-3AD203B41FA5}">
                      <a16:colId xmlns:a16="http://schemas.microsoft.com/office/drawing/2014/main" val="20009"/>
                    </a:ext>
                  </a:extLst>
                </a:gridCol>
              </a:tblGrid>
              <a:tr h="212334">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bl>
          </a:graphicData>
        </a:graphic>
      </p:graphicFrame>
      <p:graphicFrame>
        <p:nvGraphicFramePr>
          <p:cNvPr id="42" name="表格 41">
            <a:extLst>
              <a:ext uri="{FF2B5EF4-FFF2-40B4-BE49-F238E27FC236}">
                <a16:creationId xmlns:a16="http://schemas.microsoft.com/office/drawing/2014/main" id="{D5C1E3F3-8726-CFEF-087C-B47C1E867E84}"/>
              </a:ext>
            </a:extLst>
          </p:cNvPr>
          <p:cNvGraphicFramePr>
            <a:graphicFrameLocks noGrp="1"/>
          </p:cNvGraphicFramePr>
          <p:nvPr>
            <p:extLst>
              <p:ext uri="{D42A27DB-BD31-4B8C-83A1-F6EECF244321}">
                <p14:modId xmlns:p14="http://schemas.microsoft.com/office/powerpoint/2010/main" val="3409919782"/>
              </p:ext>
            </p:extLst>
          </p:nvPr>
        </p:nvGraphicFramePr>
        <p:xfrm>
          <a:off x="6080667" y="3600847"/>
          <a:ext cx="2741880" cy="259080"/>
        </p:xfrm>
        <a:graphic>
          <a:graphicData uri="http://schemas.openxmlformats.org/drawingml/2006/table">
            <a:tbl>
              <a:tblPr firstRow="1" bandRow="1">
                <a:tableStyleId>{5C22544A-7EE6-4342-B048-85BDC9FD1C3A}</a:tableStyleId>
              </a:tblPr>
              <a:tblGrid>
                <a:gridCol w="274188">
                  <a:extLst>
                    <a:ext uri="{9D8B030D-6E8A-4147-A177-3AD203B41FA5}">
                      <a16:colId xmlns:a16="http://schemas.microsoft.com/office/drawing/2014/main" val="20000"/>
                    </a:ext>
                  </a:extLst>
                </a:gridCol>
                <a:gridCol w="274188">
                  <a:extLst>
                    <a:ext uri="{9D8B030D-6E8A-4147-A177-3AD203B41FA5}">
                      <a16:colId xmlns:a16="http://schemas.microsoft.com/office/drawing/2014/main" val="20001"/>
                    </a:ext>
                  </a:extLst>
                </a:gridCol>
                <a:gridCol w="274188">
                  <a:extLst>
                    <a:ext uri="{9D8B030D-6E8A-4147-A177-3AD203B41FA5}">
                      <a16:colId xmlns:a16="http://schemas.microsoft.com/office/drawing/2014/main" val="20002"/>
                    </a:ext>
                  </a:extLst>
                </a:gridCol>
                <a:gridCol w="274188">
                  <a:extLst>
                    <a:ext uri="{9D8B030D-6E8A-4147-A177-3AD203B41FA5}">
                      <a16:colId xmlns:a16="http://schemas.microsoft.com/office/drawing/2014/main" val="20003"/>
                    </a:ext>
                  </a:extLst>
                </a:gridCol>
                <a:gridCol w="274188">
                  <a:extLst>
                    <a:ext uri="{9D8B030D-6E8A-4147-A177-3AD203B41FA5}">
                      <a16:colId xmlns:a16="http://schemas.microsoft.com/office/drawing/2014/main" val="20004"/>
                    </a:ext>
                  </a:extLst>
                </a:gridCol>
                <a:gridCol w="274188">
                  <a:extLst>
                    <a:ext uri="{9D8B030D-6E8A-4147-A177-3AD203B41FA5}">
                      <a16:colId xmlns:a16="http://schemas.microsoft.com/office/drawing/2014/main" val="20005"/>
                    </a:ext>
                  </a:extLst>
                </a:gridCol>
                <a:gridCol w="274188">
                  <a:extLst>
                    <a:ext uri="{9D8B030D-6E8A-4147-A177-3AD203B41FA5}">
                      <a16:colId xmlns:a16="http://schemas.microsoft.com/office/drawing/2014/main" val="20006"/>
                    </a:ext>
                  </a:extLst>
                </a:gridCol>
                <a:gridCol w="274188">
                  <a:extLst>
                    <a:ext uri="{9D8B030D-6E8A-4147-A177-3AD203B41FA5}">
                      <a16:colId xmlns:a16="http://schemas.microsoft.com/office/drawing/2014/main" val="20007"/>
                    </a:ext>
                  </a:extLst>
                </a:gridCol>
                <a:gridCol w="274188">
                  <a:extLst>
                    <a:ext uri="{9D8B030D-6E8A-4147-A177-3AD203B41FA5}">
                      <a16:colId xmlns:a16="http://schemas.microsoft.com/office/drawing/2014/main" val="20008"/>
                    </a:ext>
                  </a:extLst>
                </a:gridCol>
                <a:gridCol w="274188">
                  <a:extLst>
                    <a:ext uri="{9D8B030D-6E8A-4147-A177-3AD203B41FA5}">
                      <a16:colId xmlns:a16="http://schemas.microsoft.com/office/drawing/2014/main" val="20009"/>
                    </a:ext>
                  </a:extLst>
                </a:gridCol>
              </a:tblGrid>
              <a:tr h="212334">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cxnSp>
        <p:nvCxnSpPr>
          <p:cNvPr id="43" name="直线箭头连接符 42">
            <a:extLst>
              <a:ext uri="{FF2B5EF4-FFF2-40B4-BE49-F238E27FC236}">
                <a16:creationId xmlns:a16="http://schemas.microsoft.com/office/drawing/2014/main" id="{3490613B-F082-1E81-E33F-3B349EED2FCB}"/>
              </a:ext>
            </a:extLst>
          </p:cNvPr>
          <p:cNvCxnSpPr/>
          <p:nvPr/>
        </p:nvCxnSpPr>
        <p:spPr>
          <a:xfrm>
            <a:off x="8860681" y="2941894"/>
            <a:ext cx="456366" cy="32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1B81BE12-377F-4298-67C6-62B189B5F8E9}"/>
              </a:ext>
            </a:extLst>
          </p:cNvPr>
          <p:cNvCxnSpPr>
            <a:stCxn id="42" idx="3"/>
          </p:cNvCxnSpPr>
          <p:nvPr/>
        </p:nvCxnSpPr>
        <p:spPr>
          <a:xfrm flipV="1">
            <a:off x="8822547" y="3324148"/>
            <a:ext cx="456366" cy="406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圆角矩形 44">
                <a:extLst>
                  <a:ext uri="{FF2B5EF4-FFF2-40B4-BE49-F238E27FC236}">
                    <a16:creationId xmlns:a16="http://schemas.microsoft.com/office/drawing/2014/main" id="{A6D1C103-476D-7120-24F1-2A7308DC8F0C}"/>
                  </a:ext>
                </a:extLst>
              </p:cNvPr>
              <p:cNvSpPr/>
              <p:nvPr/>
            </p:nvSpPr>
            <p:spPr>
              <a:xfrm>
                <a:off x="9317047" y="3039975"/>
                <a:ext cx="554091" cy="5462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CN" sz="1200" i="1" dirty="0" smtClean="0">
                          <a:latin typeface="Cambria Math" panose="02040503050406030204" pitchFamily="18" charset="0"/>
                          <a:ea typeface="Cambria Math" panose="02040503050406030204" pitchFamily="18" charset="0"/>
                        </a:rPr>
                        <m:t>𝜎</m:t>
                      </m:r>
                    </m:oMath>
                  </m:oMathPara>
                </a14:m>
                <a:endParaRPr kumimoji="1" lang="zh-CN" altLang="en-US" sz="1200" dirty="0"/>
              </a:p>
            </p:txBody>
          </p:sp>
        </mc:Choice>
        <mc:Fallback>
          <p:sp>
            <p:nvSpPr>
              <p:cNvPr id="45" name="圆角矩形 44">
                <a:extLst>
                  <a:ext uri="{FF2B5EF4-FFF2-40B4-BE49-F238E27FC236}">
                    <a16:creationId xmlns:a16="http://schemas.microsoft.com/office/drawing/2014/main" id="{A6D1C103-476D-7120-24F1-2A7308DC8F0C}"/>
                  </a:ext>
                </a:extLst>
              </p:cNvPr>
              <p:cNvSpPr>
                <a:spLocks noRot="1" noChangeAspect="1" noMove="1" noResize="1" noEditPoints="1" noAdjustHandles="1" noChangeArrowheads="1" noChangeShapeType="1" noTextEdit="1"/>
              </p:cNvSpPr>
              <p:nvPr/>
            </p:nvSpPr>
            <p:spPr>
              <a:xfrm>
                <a:off x="9317047" y="3039975"/>
                <a:ext cx="554091" cy="546268"/>
              </a:xfrm>
              <a:prstGeom prst="roundRect">
                <a:avLst/>
              </a:prstGeom>
              <a:blipFill>
                <a:blip r:embed="rId6"/>
                <a:stretch>
                  <a:fillRect/>
                </a:stretch>
              </a:blipFill>
              <a:ln>
                <a:noFill/>
              </a:ln>
            </p:spPr>
            <p:txBody>
              <a:bodyPr/>
              <a:lstStyle/>
              <a:p>
                <a:r>
                  <a:rPr lang="zh-CN" altLang="en-US">
                    <a:noFill/>
                  </a:rPr>
                  <a:t> </a:t>
                </a:r>
              </a:p>
            </p:txBody>
          </p:sp>
        </mc:Fallback>
      </mc:AlternateContent>
      <p:cxnSp>
        <p:nvCxnSpPr>
          <p:cNvPr id="46" name="直线箭头连接符 45">
            <a:extLst>
              <a:ext uri="{FF2B5EF4-FFF2-40B4-BE49-F238E27FC236}">
                <a16:creationId xmlns:a16="http://schemas.microsoft.com/office/drawing/2014/main" id="{C9A3C114-16FB-A170-E76E-D41BFF6357F6}"/>
              </a:ext>
            </a:extLst>
          </p:cNvPr>
          <p:cNvCxnSpPr>
            <a:cxnSpLocks/>
          </p:cNvCxnSpPr>
          <p:nvPr/>
        </p:nvCxnSpPr>
        <p:spPr>
          <a:xfrm>
            <a:off x="5499798" y="2807015"/>
            <a:ext cx="547500" cy="169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E2CA3946-3331-4C92-ACE8-7C177FAF5B96}"/>
              </a:ext>
            </a:extLst>
          </p:cNvPr>
          <p:cNvCxnSpPr>
            <a:cxnSpLocks/>
          </p:cNvCxnSpPr>
          <p:nvPr/>
        </p:nvCxnSpPr>
        <p:spPr>
          <a:xfrm flipV="1">
            <a:off x="5499798" y="3746081"/>
            <a:ext cx="547500" cy="12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270C253F-16B5-CA16-F2C5-9C32B1C4885F}"/>
              </a:ext>
            </a:extLst>
          </p:cNvPr>
          <p:cNvCxnSpPr>
            <a:cxnSpLocks/>
          </p:cNvCxnSpPr>
          <p:nvPr/>
        </p:nvCxnSpPr>
        <p:spPr>
          <a:xfrm>
            <a:off x="9871138" y="3321102"/>
            <a:ext cx="304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35F7A073-351B-66F9-A41E-1BC0A2268651}"/>
              </a:ext>
            </a:extLst>
          </p:cNvPr>
          <p:cNvSpPr txBox="1"/>
          <p:nvPr/>
        </p:nvSpPr>
        <p:spPr>
          <a:xfrm>
            <a:off x="525003" y="2229643"/>
            <a:ext cx="1143203" cy="338554"/>
          </a:xfrm>
          <a:prstGeom prst="rect">
            <a:avLst/>
          </a:prstGeom>
          <a:noFill/>
        </p:spPr>
        <p:txBody>
          <a:bodyPr wrap="square" rtlCol="0">
            <a:spAutoFit/>
          </a:bodyPr>
          <a:lstStyle/>
          <a:p>
            <a:r>
              <a:rPr kumimoji="1" lang="en-US" altLang="zh-CN" sz="1600"/>
              <a:t>Network</a:t>
            </a:r>
            <a:endParaRPr kumimoji="1" lang="zh-CN" altLang="en-US" sz="1600" dirty="0"/>
          </a:p>
        </p:txBody>
      </p:sp>
      <p:sp>
        <p:nvSpPr>
          <p:cNvPr id="50" name="文本框 49">
            <a:extLst>
              <a:ext uri="{FF2B5EF4-FFF2-40B4-BE49-F238E27FC236}">
                <a16:creationId xmlns:a16="http://schemas.microsoft.com/office/drawing/2014/main" id="{4FEAA983-53CA-16D1-F223-CD6B2F63BC8E}"/>
              </a:ext>
            </a:extLst>
          </p:cNvPr>
          <p:cNvSpPr txBox="1"/>
          <p:nvPr/>
        </p:nvSpPr>
        <p:spPr>
          <a:xfrm>
            <a:off x="1986980" y="2236632"/>
            <a:ext cx="2718150" cy="307777"/>
          </a:xfrm>
          <a:prstGeom prst="rect">
            <a:avLst/>
          </a:prstGeom>
          <a:noFill/>
        </p:spPr>
        <p:txBody>
          <a:bodyPr wrap="square" rtlCol="0">
            <a:spAutoFit/>
          </a:bodyPr>
          <a:lstStyle/>
          <a:p>
            <a:r>
              <a:rPr kumimoji="1" lang="en-US" altLang="zh-CN" sz="1400" dirty="0"/>
              <a:t>Graph Attention Network</a:t>
            </a:r>
            <a:endParaRPr kumimoji="1" lang="zh-CN" altLang="en-US" sz="1400" dirty="0"/>
          </a:p>
        </p:txBody>
      </p:sp>
      <p:pic>
        <p:nvPicPr>
          <p:cNvPr id="73" name="内容占位符 39">
            <a:extLst>
              <a:ext uri="{FF2B5EF4-FFF2-40B4-BE49-F238E27FC236}">
                <a16:creationId xmlns:a16="http://schemas.microsoft.com/office/drawing/2014/main" id="{73AF9212-0D5B-7CEF-B07C-758B340016A6}"/>
              </a:ext>
            </a:extLst>
          </p:cNvPr>
          <p:cNvPicPr>
            <a:picLocks noGrp="1" noChangeAspect="1"/>
          </p:cNvPicPr>
          <p:nvPr>
            <p:ph idx="1"/>
          </p:nvPr>
        </p:nvPicPr>
        <p:blipFill>
          <a:blip r:embed="rId7"/>
          <a:stretch>
            <a:fillRect/>
          </a:stretch>
        </p:blipFill>
        <p:spPr>
          <a:xfrm>
            <a:off x="2096223" y="2675908"/>
            <a:ext cx="1610793" cy="1451833"/>
          </a:xfrm>
          <a:prstGeom prst="rect">
            <a:avLst/>
          </a:prstGeom>
        </p:spPr>
      </p:pic>
      <p:sp>
        <p:nvSpPr>
          <p:cNvPr id="74" name="矩形 73">
            <a:extLst>
              <a:ext uri="{FF2B5EF4-FFF2-40B4-BE49-F238E27FC236}">
                <a16:creationId xmlns:a16="http://schemas.microsoft.com/office/drawing/2014/main" id="{6C13C18E-1E26-9DDC-AD95-5D9024C1F619}"/>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sp>
        <p:nvSpPr>
          <p:cNvPr id="3" name="文本框 2">
            <a:extLst>
              <a:ext uri="{FF2B5EF4-FFF2-40B4-BE49-F238E27FC236}">
                <a16:creationId xmlns:a16="http://schemas.microsoft.com/office/drawing/2014/main" id="{0376382A-F9BD-2BEB-9E10-B8DE7B7B7F76}"/>
              </a:ext>
            </a:extLst>
          </p:cNvPr>
          <p:cNvSpPr txBox="1"/>
          <p:nvPr/>
        </p:nvSpPr>
        <p:spPr>
          <a:xfrm>
            <a:off x="6648418" y="2422366"/>
            <a:ext cx="1563957" cy="338554"/>
          </a:xfrm>
          <a:prstGeom prst="rect">
            <a:avLst/>
          </a:prstGeom>
          <a:noFill/>
        </p:spPr>
        <p:txBody>
          <a:bodyPr wrap="square" rtlCol="0">
            <a:spAutoFit/>
          </a:bodyPr>
          <a:lstStyle/>
          <a:p>
            <a:r>
              <a:rPr kumimoji="1" lang="en-US" altLang="zh-CN" sz="1600" dirty="0"/>
              <a:t>Node Vectors </a:t>
            </a:r>
            <a:endParaRPr kumimoji="1" lang="zh-CN" altLang="en-US" sz="1600" dirty="0"/>
          </a:p>
        </p:txBody>
      </p:sp>
      <p:sp>
        <p:nvSpPr>
          <p:cNvPr id="4" name="文本框 3">
            <a:extLst>
              <a:ext uri="{FF2B5EF4-FFF2-40B4-BE49-F238E27FC236}">
                <a16:creationId xmlns:a16="http://schemas.microsoft.com/office/drawing/2014/main" id="{A349AF25-1B77-8D96-5C37-C32981D81813}"/>
              </a:ext>
            </a:extLst>
          </p:cNvPr>
          <p:cNvSpPr txBox="1"/>
          <p:nvPr/>
        </p:nvSpPr>
        <p:spPr>
          <a:xfrm>
            <a:off x="6651087" y="4031520"/>
            <a:ext cx="1563957" cy="338554"/>
          </a:xfrm>
          <a:prstGeom prst="rect">
            <a:avLst/>
          </a:prstGeom>
          <a:noFill/>
        </p:spPr>
        <p:txBody>
          <a:bodyPr wrap="square" rtlCol="0">
            <a:spAutoFit/>
          </a:bodyPr>
          <a:lstStyle/>
          <a:p>
            <a:r>
              <a:rPr kumimoji="1" lang="en-US" altLang="zh-CN" sz="1600" dirty="0"/>
              <a:t>Node Vectors </a:t>
            </a:r>
            <a:endParaRPr kumimoji="1" lang="zh-CN" altLang="en-US" sz="1600" dirty="0"/>
          </a:p>
        </p:txBody>
      </p:sp>
      <p:pic>
        <p:nvPicPr>
          <p:cNvPr id="6" name="图片 5">
            <a:extLst>
              <a:ext uri="{FF2B5EF4-FFF2-40B4-BE49-F238E27FC236}">
                <a16:creationId xmlns:a16="http://schemas.microsoft.com/office/drawing/2014/main" id="{5B95E179-FCB0-9316-8CA8-AEA5A559A825}"/>
              </a:ext>
            </a:extLst>
          </p:cNvPr>
          <p:cNvPicPr>
            <a:picLocks noChangeAspect="1"/>
          </p:cNvPicPr>
          <p:nvPr/>
        </p:nvPicPr>
        <p:blipFill>
          <a:blip r:embed="rId8"/>
          <a:stretch>
            <a:fillRect/>
          </a:stretch>
        </p:blipFill>
        <p:spPr>
          <a:xfrm>
            <a:off x="10407929" y="2596791"/>
            <a:ext cx="1486241" cy="1539911"/>
          </a:xfrm>
          <a:prstGeom prst="rect">
            <a:avLst/>
          </a:prstGeom>
        </p:spPr>
      </p:pic>
      <p:sp>
        <p:nvSpPr>
          <p:cNvPr id="9" name="文本框 8">
            <a:extLst>
              <a:ext uri="{FF2B5EF4-FFF2-40B4-BE49-F238E27FC236}">
                <a16:creationId xmlns:a16="http://schemas.microsoft.com/office/drawing/2014/main" id="{8B377A23-A463-E53A-FF03-38A6A3779F8D}"/>
              </a:ext>
            </a:extLst>
          </p:cNvPr>
          <p:cNvSpPr txBox="1"/>
          <p:nvPr/>
        </p:nvSpPr>
        <p:spPr>
          <a:xfrm>
            <a:off x="10407929" y="2005799"/>
            <a:ext cx="1776733" cy="523220"/>
          </a:xfrm>
          <a:prstGeom prst="rect">
            <a:avLst/>
          </a:prstGeom>
          <a:noFill/>
        </p:spPr>
        <p:txBody>
          <a:bodyPr wrap="square" rtlCol="0">
            <a:spAutoFit/>
          </a:bodyPr>
          <a:lstStyle/>
          <a:p>
            <a:r>
              <a:rPr kumimoji="1" lang="en-US" altLang="zh-CN" sz="1400" dirty="0"/>
              <a:t>Connection</a:t>
            </a:r>
            <a:r>
              <a:rPr kumimoji="1" lang="zh-CN" altLang="en-US" sz="1400" dirty="0"/>
              <a:t> </a:t>
            </a:r>
            <a:r>
              <a:rPr kumimoji="1" lang="en-US" altLang="zh-CN" sz="1400" dirty="0"/>
              <a:t>Probability</a:t>
            </a:r>
            <a:r>
              <a:rPr kumimoji="1" lang="zh-CN" altLang="en-US" sz="1400" dirty="0"/>
              <a:t> </a:t>
            </a:r>
            <a:r>
              <a:rPr kumimoji="1" lang="en-US" altLang="zh-CN" sz="1400" dirty="0"/>
              <a:t>Matrix</a:t>
            </a:r>
            <a:endParaRPr kumimoji="1" lang="zh-CN" altLang="en-US" sz="1400" dirty="0"/>
          </a:p>
        </p:txBody>
      </p:sp>
      <p:cxnSp>
        <p:nvCxnSpPr>
          <p:cNvPr id="10" name="直线箭头连接符 9">
            <a:extLst>
              <a:ext uri="{FF2B5EF4-FFF2-40B4-BE49-F238E27FC236}">
                <a16:creationId xmlns:a16="http://schemas.microsoft.com/office/drawing/2014/main" id="{5AB81D90-6011-532B-474D-998B257D7AC4}"/>
              </a:ext>
            </a:extLst>
          </p:cNvPr>
          <p:cNvCxnSpPr/>
          <p:nvPr/>
        </p:nvCxnSpPr>
        <p:spPr>
          <a:xfrm flipH="1">
            <a:off x="1832110" y="4962414"/>
            <a:ext cx="8025809" cy="11303"/>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4846ACA-3EE8-7688-3868-69752DCAF19F}"/>
              </a:ext>
            </a:extLst>
          </p:cNvPr>
          <p:cNvSpPr txBox="1"/>
          <p:nvPr/>
        </p:nvSpPr>
        <p:spPr>
          <a:xfrm>
            <a:off x="4981977" y="5087117"/>
            <a:ext cx="1573618" cy="369332"/>
          </a:xfrm>
          <a:prstGeom prst="rect">
            <a:avLst/>
          </a:prstGeom>
          <a:noFill/>
        </p:spPr>
        <p:txBody>
          <a:bodyPr wrap="square" rtlCol="0">
            <a:spAutoFit/>
          </a:bodyPr>
          <a:lstStyle/>
          <a:p>
            <a:r>
              <a:rPr kumimoji="1" lang="en-US" altLang="zh-CN" dirty="0"/>
              <a:t>Backward</a:t>
            </a:r>
            <a:endParaRPr kumimoji="1" lang="zh-CN" altLang="en-US" dirty="0"/>
          </a:p>
        </p:txBody>
      </p:sp>
    </p:spTree>
    <p:extLst>
      <p:ext uri="{BB962C8B-B14F-4D97-AF65-F5344CB8AC3E}">
        <p14:creationId xmlns:p14="http://schemas.microsoft.com/office/powerpoint/2010/main" val="2910635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4026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Attention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for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6" name="图片 5">
            <a:extLst>
              <a:ext uri="{FF2B5EF4-FFF2-40B4-BE49-F238E27FC236}">
                <a16:creationId xmlns:a16="http://schemas.microsoft.com/office/drawing/2014/main" id="{B703DCCE-F00B-9196-9C80-57BCE74A11CB}"/>
              </a:ext>
            </a:extLst>
          </p:cNvPr>
          <p:cNvPicPr>
            <a:picLocks noChangeAspect="1"/>
          </p:cNvPicPr>
          <p:nvPr/>
        </p:nvPicPr>
        <p:blipFill>
          <a:blip r:embed="rId4"/>
          <a:stretch>
            <a:fillRect/>
          </a:stretch>
        </p:blipFill>
        <p:spPr>
          <a:xfrm>
            <a:off x="331434" y="1136224"/>
            <a:ext cx="7686022" cy="4272592"/>
          </a:xfrm>
          <a:prstGeom prst="rect">
            <a:avLst/>
          </a:prstGeom>
        </p:spPr>
      </p:pic>
      <p:pic>
        <p:nvPicPr>
          <p:cNvPr id="2" name="图片 1">
            <a:extLst>
              <a:ext uri="{FF2B5EF4-FFF2-40B4-BE49-F238E27FC236}">
                <a16:creationId xmlns:a16="http://schemas.microsoft.com/office/drawing/2014/main" id="{DB66FE1E-7793-AF24-AFAC-34C7D96C0BE7}"/>
              </a:ext>
            </a:extLst>
          </p:cNvPr>
          <p:cNvPicPr>
            <a:picLocks noChangeAspect="1"/>
          </p:cNvPicPr>
          <p:nvPr/>
        </p:nvPicPr>
        <p:blipFill>
          <a:blip r:embed="rId5"/>
          <a:stretch>
            <a:fillRect/>
          </a:stretch>
        </p:blipFill>
        <p:spPr>
          <a:xfrm>
            <a:off x="8403481" y="1817237"/>
            <a:ext cx="3561136" cy="649515"/>
          </a:xfrm>
          <a:prstGeom prst="rect">
            <a:avLst/>
          </a:prstGeom>
        </p:spPr>
      </p:pic>
      <p:pic>
        <p:nvPicPr>
          <p:cNvPr id="3" name="图片 2">
            <a:extLst>
              <a:ext uri="{FF2B5EF4-FFF2-40B4-BE49-F238E27FC236}">
                <a16:creationId xmlns:a16="http://schemas.microsoft.com/office/drawing/2014/main" id="{F0EEFF93-C241-59DD-BC71-23E640143ACB}"/>
              </a:ext>
            </a:extLst>
          </p:cNvPr>
          <p:cNvPicPr>
            <a:picLocks noChangeAspect="1"/>
          </p:cNvPicPr>
          <p:nvPr/>
        </p:nvPicPr>
        <p:blipFill>
          <a:blip r:embed="rId6"/>
          <a:stretch>
            <a:fillRect/>
          </a:stretch>
        </p:blipFill>
        <p:spPr>
          <a:xfrm>
            <a:off x="8577330" y="4266487"/>
            <a:ext cx="2557064" cy="646291"/>
          </a:xfrm>
          <a:prstGeom prst="rect">
            <a:avLst/>
          </a:prstGeom>
        </p:spPr>
      </p:pic>
      <p:pic>
        <p:nvPicPr>
          <p:cNvPr id="4" name="图片 3">
            <a:extLst>
              <a:ext uri="{FF2B5EF4-FFF2-40B4-BE49-F238E27FC236}">
                <a16:creationId xmlns:a16="http://schemas.microsoft.com/office/drawing/2014/main" id="{89FEC43C-043D-9BBC-9D8E-68324D0FAD5D}"/>
              </a:ext>
            </a:extLst>
          </p:cNvPr>
          <p:cNvPicPr>
            <a:picLocks noChangeAspect="1"/>
          </p:cNvPicPr>
          <p:nvPr/>
        </p:nvPicPr>
        <p:blipFill>
          <a:blip r:embed="rId7"/>
          <a:stretch>
            <a:fillRect/>
          </a:stretch>
        </p:blipFill>
        <p:spPr>
          <a:xfrm>
            <a:off x="7555700" y="5189860"/>
            <a:ext cx="4446427" cy="64628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B7ACFDB-7121-C0C0-6B14-5F7C9953D7B6}"/>
                  </a:ext>
                </a:extLst>
              </p:cNvPr>
              <p:cNvSpPr txBox="1"/>
              <p:nvPr/>
            </p:nvSpPr>
            <p:spPr>
              <a:xfrm>
                <a:off x="8577330" y="3320966"/>
                <a:ext cx="1187313" cy="308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𝑒</m:t>
                          </m:r>
                        </m:e>
                        <m:sub>
                          <m:r>
                            <a:rPr kumimoji="1" lang="en-US" altLang="zh-CN" b="0" i="1" smtClean="0">
                              <a:latin typeface="Cambria Math" panose="02040503050406030204" pitchFamily="18" charset="0"/>
                            </a:rPr>
                            <m:t>𝑖𝑗</m:t>
                          </m:r>
                        </m:sub>
                      </m:sSub>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i="1">
                              <a:latin typeface="Cambria Math" panose="02040503050406030204" pitchFamily="18" charset="0"/>
                            </a:rPr>
                            <m:t>𝑖</m:t>
                          </m:r>
                        </m:sub>
                        <m:sup>
                          <m:r>
                            <a:rPr kumimoji="1" lang="en-US" altLang="zh-CN" i="1">
                              <a:latin typeface="Cambria Math" panose="02040503050406030204" pitchFamily="18" charset="0"/>
                            </a:rPr>
                            <m:t>′</m:t>
                          </m:r>
                        </m:sup>
                      </m:sSubSup>
                      <m:r>
                        <a:rPr kumimoji="1" lang="en-US" altLang="zh-CN" i="1" smtClean="0">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h</m:t>
                          </m:r>
                        </m:e>
                        <m:sub>
                          <m:r>
                            <a:rPr kumimoji="1" lang="en-US" altLang="zh-CN" b="0" i="1" smtClean="0">
                              <a:latin typeface="Cambria Math" panose="02040503050406030204" pitchFamily="18" charset="0"/>
                            </a:rPr>
                            <m:t>𝑗</m:t>
                          </m:r>
                        </m:sub>
                        <m:sup>
                          <m:r>
                            <a:rPr kumimoji="1" lang="en-US" altLang="zh-CN" i="1">
                              <a:latin typeface="Cambria Math" panose="02040503050406030204" pitchFamily="18" charset="0"/>
                            </a:rPr>
                            <m:t>′</m:t>
                          </m:r>
                        </m:sup>
                      </m:sSubSup>
                    </m:oMath>
                  </m:oMathPara>
                </a14:m>
                <a:endParaRPr kumimoji="1" lang="zh-CN" altLang="en-US" dirty="0"/>
              </a:p>
            </p:txBody>
          </p:sp>
        </mc:Choice>
        <mc:Fallback xmlns="">
          <p:sp>
            <p:nvSpPr>
              <p:cNvPr id="5" name="文本框 4">
                <a:extLst>
                  <a:ext uri="{FF2B5EF4-FFF2-40B4-BE49-F238E27FC236}">
                    <a16:creationId xmlns:a16="http://schemas.microsoft.com/office/drawing/2014/main" id="{8B7ACFDB-7121-C0C0-6B14-5F7C9953D7B6}"/>
                  </a:ext>
                </a:extLst>
              </p:cNvPr>
              <p:cNvSpPr txBox="1">
                <a:spLocks noRot="1" noChangeAspect="1" noMove="1" noResize="1" noEditPoints="1" noAdjustHandles="1" noChangeArrowheads="1" noChangeShapeType="1" noTextEdit="1"/>
              </p:cNvSpPr>
              <p:nvPr/>
            </p:nvSpPr>
            <p:spPr>
              <a:xfrm>
                <a:off x="8577330" y="3320966"/>
                <a:ext cx="1187313" cy="308546"/>
              </a:xfrm>
              <a:prstGeom prst="rect">
                <a:avLst/>
              </a:prstGeom>
              <a:blipFill>
                <a:blip r:embed="rId8"/>
                <a:stretch>
                  <a:fillRect l="-3191" r="-2128" b="-24000"/>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spTree>
    <p:extLst>
      <p:ext uri="{BB962C8B-B14F-4D97-AF65-F5344CB8AC3E}">
        <p14:creationId xmlns:p14="http://schemas.microsoft.com/office/powerpoint/2010/main" val="146548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Link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pic>
        <p:nvPicPr>
          <p:cNvPr id="10" name="图片 9">
            <a:extLst>
              <a:ext uri="{FF2B5EF4-FFF2-40B4-BE49-F238E27FC236}">
                <a16:creationId xmlns:a16="http://schemas.microsoft.com/office/drawing/2014/main" id="{A7EF8F79-435C-7A42-A0B4-D526B019196D}"/>
              </a:ext>
            </a:extLst>
          </p:cNvPr>
          <p:cNvPicPr>
            <a:picLocks noChangeAspect="1"/>
          </p:cNvPicPr>
          <p:nvPr/>
        </p:nvPicPr>
        <p:blipFill>
          <a:blip r:embed="rId4"/>
          <a:stretch>
            <a:fillRect/>
          </a:stretch>
        </p:blipFill>
        <p:spPr>
          <a:xfrm>
            <a:off x="1493948" y="1585395"/>
            <a:ext cx="8422783" cy="3790252"/>
          </a:xfrm>
          <a:prstGeom prst="rect">
            <a:avLst/>
          </a:prstGeom>
        </p:spPr>
      </p:pic>
    </p:spTree>
    <p:extLst>
      <p:ext uri="{BB962C8B-B14F-4D97-AF65-F5344CB8AC3E}">
        <p14:creationId xmlns:p14="http://schemas.microsoft.com/office/powerpoint/2010/main" val="2271469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Pipe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5" name="图片 24">
            <a:extLst>
              <a:ext uri="{FF2B5EF4-FFF2-40B4-BE49-F238E27FC236}">
                <a16:creationId xmlns:a16="http://schemas.microsoft.com/office/drawing/2014/main" id="{262B7D90-779E-CF30-BEC9-14F09FB76AC7}"/>
              </a:ext>
            </a:extLst>
          </p:cNvPr>
          <p:cNvPicPr>
            <a:picLocks noChangeAspect="1"/>
          </p:cNvPicPr>
          <p:nvPr/>
        </p:nvPicPr>
        <p:blipFill>
          <a:blip r:embed="rId4"/>
          <a:stretch>
            <a:fillRect/>
          </a:stretch>
        </p:blipFill>
        <p:spPr>
          <a:xfrm>
            <a:off x="297830" y="2853272"/>
            <a:ext cx="1273321" cy="831849"/>
          </a:xfrm>
          <a:prstGeom prst="rect">
            <a:avLst/>
          </a:prstGeom>
        </p:spPr>
      </p:pic>
      <p:grpSp>
        <p:nvGrpSpPr>
          <p:cNvPr id="26" name="组 14">
            <a:extLst>
              <a:ext uri="{FF2B5EF4-FFF2-40B4-BE49-F238E27FC236}">
                <a16:creationId xmlns:a16="http://schemas.microsoft.com/office/drawing/2014/main" id="{FA547877-4388-4233-6CAD-8452098FF265}"/>
              </a:ext>
            </a:extLst>
          </p:cNvPr>
          <p:cNvGrpSpPr/>
          <p:nvPr/>
        </p:nvGrpSpPr>
        <p:grpSpPr>
          <a:xfrm>
            <a:off x="4798153" y="2449991"/>
            <a:ext cx="1309927" cy="1789268"/>
            <a:chOff x="4155989" y="2513640"/>
            <a:chExt cx="4026184" cy="4038223"/>
          </a:xfrm>
        </p:grpSpPr>
        <p:pic>
          <p:nvPicPr>
            <p:cNvPr id="27" name="图片 26">
              <a:extLst>
                <a:ext uri="{FF2B5EF4-FFF2-40B4-BE49-F238E27FC236}">
                  <a16:creationId xmlns:a16="http://schemas.microsoft.com/office/drawing/2014/main" id="{22015BEE-CC61-1CB2-995A-35E1756036A2}"/>
                </a:ext>
              </a:extLst>
            </p:cNvPr>
            <p:cNvPicPr>
              <a:picLocks noChangeAspect="1"/>
            </p:cNvPicPr>
            <p:nvPr/>
          </p:nvPicPr>
          <p:blipFill>
            <a:blip r:embed="rId5"/>
            <a:stretch>
              <a:fillRect/>
            </a:stretch>
          </p:blipFill>
          <p:spPr>
            <a:xfrm>
              <a:off x="4512190" y="2513640"/>
              <a:ext cx="3669983" cy="3689131"/>
            </a:xfrm>
            <a:prstGeom prst="rect">
              <a:avLst/>
            </a:prstGeom>
          </p:spPr>
        </p:pic>
        <p:sp>
          <p:nvSpPr>
            <p:cNvPr id="28" name="文本框 27">
              <a:extLst>
                <a:ext uri="{FF2B5EF4-FFF2-40B4-BE49-F238E27FC236}">
                  <a16:creationId xmlns:a16="http://schemas.microsoft.com/office/drawing/2014/main" id="{89A8F128-3104-BF5B-4506-AFBB518207B8}"/>
                </a:ext>
              </a:extLst>
            </p:cNvPr>
            <p:cNvSpPr txBox="1"/>
            <p:nvPr/>
          </p:nvSpPr>
          <p:spPr>
            <a:xfrm>
              <a:off x="4158048" y="2620233"/>
              <a:ext cx="354140" cy="562969"/>
            </a:xfrm>
            <a:prstGeom prst="rect">
              <a:avLst/>
            </a:prstGeom>
            <a:noFill/>
          </p:spPr>
          <p:txBody>
            <a:bodyPr wrap="square" rtlCol="0">
              <a:spAutoFit/>
            </a:bodyPr>
            <a:lstStyle/>
            <a:p>
              <a:r>
                <a:rPr kumimoji="1" lang="en-US" altLang="zh-CN" sz="300" dirty="0"/>
                <a:t>N</a:t>
              </a:r>
              <a:r>
                <a:rPr kumimoji="1" lang="en-US" altLang="zh-CN" sz="300" baseline="-25000" dirty="0"/>
                <a:t>1</a:t>
              </a:r>
              <a:endParaRPr kumimoji="1" lang="zh-CN" altLang="en-US" sz="300" baseline="-25000" dirty="0"/>
            </a:p>
          </p:txBody>
        </p:sp>
        <p:sp>
          <p:nvSpPr>
            <p:cNvPr id="29" name="文本框 28">
              <a:extLst>
                <a:ext uri="{FF2B5EF4-FFF2-40B4-BE49-F238E27FC236}">
                  <a16:creationId xmlns:a16="http://schemas.microsoft.com/office/drawing/2014/main" id="{7D8A498F-A00C-A475-CFA4-1B24A276FED3}"/>
                </a:ext>
              </a:extLst>
            </p:cNvPr>
            <p:cNvSpPr txBox="1"/>
            <p:nvPr/>
          </p:nvSpPr>
          <p:spPr>
            <a:xfrm>
              <a:off x="4158048" y="2972404"/>
              <a:ext cx="354140" cy="562969"/>
            </a:xfrm>
            <a:prstGeom prst="rect">
              <a:avLst/>
            </a:prstGeom>
            <a:noFill/>
          </p:spPr>
          <p:txBody>
            <a:bodyPr wrap="square" rtlCol="0">
              <a:spAutoFit/>
            </a:bodyPr>
            <a:lstStyle/>
            <a:p>
              <a:r>
                <a:rPr kumimoji="1" lang="en-US" altLang="zh-CN" sz="300" dirty="0"/>
                <a:t>N</a:t>
              </a:r>
              <a:r>
                <a:rPr kumimoji="1" lang="en-US" altLang="zh-CN" sz="300" baseline="-25000" dirty="0"/>
                <a:t>2</a:t>
              </a:r>
              <a:endParaRPr kumimoji="1" lang="zh-CN" altLang="en-US" sz="300" baseline="-25000" dirty="0"/>
            </a:p>
          </p:txBody>
        </p:sp>
        <p:sp>
          <p:nvSpPr>
            <p:cNvPr id="30" name="文本框 29">
              <a:extLst>
                <a:ext uri="{FF2B5EF4-FFF2-40B4-BE49-F238E27FC236}">
                  <a16:creationId xmlns:a16="http://schemas.microsoft.com/office/drawing/2014/main" id="{0F9BB63B-3379-0686-F703-7B435AADB55D}"/>
                </a:ext>
              </a:extLst>
            </p:cNvPr>
            <p:cNvSpPr txBox="1"/>
            <p:nvPr/>
          </p:nvSpPr>
          <p:spPr>
            <a:xfrm>
              <a:off x="4164227" y="3349279"/>
              <a:ext cx="354140" cy="562969"/>
            </a:xfrm>
            <a:prstGeom prst="rect">
              <a:avLst/>
            </a:prstGeom>
            <a:noFill/>
          </p:spPr>
          <p:txBody>
            <a:bodyPr wrap="square" rtlCol="0">
              <a:spAutoFit/>
            </a:bodyPr>
            <a:lstStyle/>
            <a:p>
              <a:r>
                <a:rPr kumimoji="1" lang="en-US" altLang="zh-CN" sz="300" dirty="0"/>
                <a:t>N</a:t>
              </a:r>
              <a:r>
                <a:rPr kumimoji="1" lang="en-US" altLang="zh-CN" sz="300" baseline="-25000" dirty="0"/>
                <a:t>3</a:t>
              </a:r>
              <a:endParaRPr kumimoji="1" lang="zh-CN" altLang="en-US" sz="300" baseline="-25000" dirty="0"/>
            </a:p>
          </p:txBody>
        </p:sp>
        <p:sp>
          <p:nvSpPr>
            <p:cNvPr id="31" name="文本框 30">
              <a:extLst>
                <a:ext uri="{FF2B5EF4-FFF2-40B4-BE49-F238E27FC236}">
                  <a16:creationId xmlns:a16="http://schemas.microsoft.com/office/drawing/2014/main" id="{4398CA74-839A-B357-BA70-AC763EBC707C}"/>
                </a:ext>
              </a:extLst>
            </p:cNvPr>
            <p:cNvSpPr txBox="1"/>
            <p:nvPr/>
          </p:nvSpPr>
          <p:spPr>
            <a:xfrm>
              <a:off x="4158048" y="3701447"/>
              <a:ext cx="354140" cy="562969"/>
            </a:xfrm>
            <a:prstGeom prst="rect">
              <a:avLst/>
            </a:prstGeom>
            <a:noFill/>
          </p:spPr>
          <p:txBody>
            <a:bodyPr wrap="square" rtlCol="0">
              <a:spAutoFit/>
            </a:bodyPr>
            <a:lstStyle/>
            <a:p>
              <a:r>
                <a:rPr kumimoji="1" lang="en-US" altLang="zh-CN" sz="300" dirty="0"/>
                <a:t>N</a:t>
              </a:r>
              <a:r>
                <a:rPr kumimoji="1" lang="en-US" altLang="zh-CN" sz="300" baseline="-25000" dirty="0"/>
                <a:t>4</a:t>
              </a:r>
              <a:endParaRPr kumimoji="1" lang="zh-CN" altLang="en-US" sz="300" baseline="-25000" dirty="0"/>
            </a:p>
          </p:txBody>
        </p:sp>
        <p:sp>
          <p:nvSpPr>
            <p:cNvPr id="32" name="文本框 31">
              <a:extLst>
                <a:ext uri="{FF2B5EF4-FFF2-40B4-BE49-F238E27FC236}">
                  <a16:creationId xmlns:a16="http://schemas.microsoft.com/office/drawing/2014/main" id="{939A19E5-806B-1449-D2ED-AD5D5171CA37}"/>
                </a:ext>
              </a:extLst>
            </p:cNvPr>
            <p:cNvSpPr txBox="1"/>
            <p:nvPr/>
          </p:nvSpPr>
          <p:spPr>
            <a:xfrm>
              <a:off x="4158048" y="4072150"/>
              <a:ext cx="354140" cy="562969"/>
            </a:xfrm>
            <a:prstGeom prst="rect">
              <a:avLst/>
            </a:prstGeom>
            <a:noFill/>
          </p:spPr>
          <p:txBody>
            <a:bodyPr wrap="square" rtlCol="0">
              <a:spAutoFit/>
            </a:bodyPr>
            <a:lstStyle/>
            <a:p>
              <a:r>
                <a:rPr kumimoji="1" lang="en-US" altLang="zh-CN" sz="300" dirty="0"/>
                <a:t>N</a:t>
              </a:r>
              <a:r>
                <a:rPr kumimoji="1" lang="en-US" altLang="zh-CN" sz="300" baseline="-25000" dirty="0"/>
                <a:t>5</a:t>
              </a:r>
              <a:endParaRPr kumimoji="1" lang="zh-CN" altLang="en-US" sz="300" baseline="-25000" dirty="0"/>
            </a:p>
          </p:txBody>
        </p:sp>
        <p:sp>
          <p:nvSpPr>
            <p:cNvPr id="33" name="文本框 32">
              <a:extLst>
                <a:ext uri="{FF2B5EF4-FFF2-40B4-BE49-F238E27FC236}">
                  <a16:creationId xmlns:a16="http://schemas.microsoft.com/office/drawing/2014/main" id="{0E4B9CAA-957C-6348-AF99-52FCCE0A3112}"/>
                </a:ext>
              </a:extLst>
            </p:cNvPr>
            <p:cNvSpPr txBox="1"/>
            <p:nvPr/>
          </p:nvSpPr>
          <p:spPr>
            <a:xfrm>
              <a:off x="4158048" y="4430497"/>
              <a:ext cx="354140" cy="562969"/>
            </a:xfrm>
            <a:prstGeom prst="rect">
              <a:avLst/>
            </a:prstGeom>
            <a:noFill/>
          </p:spPr>
          <p:txBody>
            <a:bodyPr wrap="square" rtlCol="0">
              <a:spAutoFit/>
            </a:bodyPr>
            <a:lstStyle/>
            <a:p>
              <a:r>
                <a:rPr kumimoji="1" lang="en-US" altLang="zh-CN" sz="300" dirty="0"/>
                <a:t>N</a:t>
              </a:r>
              <a:r>
                <a:rPr kumimoji="1" lang="en-US" altLang="zh-CN" sz="300" baseline="-25000" dirty="0"/>
                <a:t>6</a:t>
              </a:r>
              <a:endParaRPr kumimoji="1" lang="zh-CN" altLang="en-US" sz="300" baseline="-25000" dirty="0"/>
            </a:p>
          </p:txBody>
        </p:sp>
        <p:sp>
          <p:nvSpPr>
            <p:cNvPr id="34" name="文本框 33">
              <a:extLst>
                <a:ext uri="{FF2B5EF4-FFF2-40B4-BE49-F238E27FC236}">
                  <a16:creationId xmlns:a16="http://schemas.microsoft.com/office/drawing/2014/main" id="{700E9231-94E3-7B5A-116B-FAC98F45ED22}"/>
                </a:ext>
              </a:extLst>
            </p:cNvPr>
            <p:cNvSpPr txBox="1"/>
            <p:nvPr/>
          </p:nvSpPr>
          <p:spPr>
            <a:xfrm>
              <a:off x="4158048" y="4776024"/>
              <a:ext cx="354140" cy="562969"/>
            </a:xfrm>
            <a:prstGeom prst="rect">
              <a:avLst/>
            </a:prstGeom>
            <a:noFill/>
          </p:spPr>
          <p:txBody>
            <a:bodyPr wrap="square" rtlCol="0">
              <a:spAutoFit/>
            </a:bodyPr>
            <a:lstStyle/>
            <a:p>
              <a:r>
                <a:rPr kumimoji="1" lang="en-US" altLang="zh-CN" sz="300" dirty="0"/>
                <a:t>N</a:t>
              </a:r>
              <a:r>
                <a:rPr kumimoji="1" lang="en-US" altLang="zh-CN" sz="300" baseline="-25000" dirty="0"/>
                <a:t>7</a:t>
              </a:r>
              <a:endParaRPr kumimoji="1" lang="zh-CN" altLang="en-US" sz="300" baseline="-25000" dirty="0"/>
            </a:p>
          </p:txBody>
        </p:sp>
        <p:sp>
          <p:nvSpPr>
            <p:cNvPr id="35" name="文本框 34">
              <a:extLst>
                <a:ext uri="{FF2B5EF4-FFF2-40B4-BE49-F238E27FC236}">
                  <a16:creationId xmlns:a16="http://schemas.microsoft.com/office/drawing/2014/main" id="{9159C9C0-9987-EF37-914C-55246EAB52DF}"/>
                </a:ext>
              </a:extLst>
            </p:cNvPr>
            <p:cNvSpPr txBox="1"/>
            <p:nvPr/>
          </p:nvSpPr>
          <p:spPr>
            <a:xfrm>
              <a:off x="4155989" y="5132775"/>
              <a:ext cx="354140" cy="562969"/>
            </a:xfrm>
            <a:prstGeom prst="rect">
              <a:avLst/>
            </a:prstGeom>
            <a:noFill/>
          </p:spPr>
          <p:txBody>
            <a:bodyPr wrap="square" rtlCol="0">
              <a:spAutoFit/>
            </a:bodyPr>
            <a:lstStyle/>
            <a:p>
              <a:r>
                <a:rPr kumimoji="1" lang="en-US" altLang="zh-CN" sz="300" dirty="0"/>
                <a:t>N</a:t>
              </a:r>
              <a:r>
                <a:rPr kumimoji="1" lang="en-US" altLang="zh-CN" sz="300" baseline="-25000" dirty="0"/>
                <a:t>8</a:t>
              </a:r>
              <a:endParaRPr kumimoji="1" lang="zh-CN" altLang="en-US" sz="300" baseline="-25000" dirty="0"/>
            </a:p>
          </p:txBody>
        </p:sp>
        <p:sp>
          <p:nvSpPr>
            <p:cNvPr id="36" name="文本框 35">
              <a:extLst>
                <a:ext uri="{FF2B5EF4-FFF2-40B4-BE49-F238E27FC236}">
                  <a16:creationId xmlns:a16="http://schemas.microsoft.com/office/drawing/2014/main" id="{474FB2C1-F1D5-8317-A3E0-D49629E27DBE}"/>
                </a:ext>
              </a:extLst>
            </p:cNvPr>
            <p:cNvSpPr txBox="1"/>
            <p:nvPr/>
          </p:nvSpPr>
          <p:spPr>
            <a:xfrm>
              <a:off x="4162172" y="5515839"/>
              <a:ext cx="354140" cy="562969"/>
            </a:xfrm>
            <a:prstGeom prst="rect">
              <a:avLst/>
            </a:prstGeom>
            <a:noFill/>
          </p:spPr>
          <p:txBody>
            <a:bodyPr wrap="square" rtlCol="0">
              <a:spAutoFit/>
            </a:bodyPr>
            <a:lstStyle/>
            <a:p>
              <a:r>
                <a:rPr kumimoji="1" lang="en-US" altLang="zh-CN" sz="300" dirty="0"/>
                <a:t>N</a:t>
              </a:r>
              <a:r>
                <a:rPr kumimoji="1" lang="en-US" altLang="zh-CN" sz="300" baseline="-25000" dirty="0"/>
                <a:t>9</a:t>
              </a:r>
              <a:endParaRPr kumimoji="1" lang="zh-CN" altLang="en-US" sz="300" baseline="-25000" dirty="0"/>
            </a:p>
          </p:txBody>
        </p:sp>
        <p:sp>
          <p:nvSpPr>
            <p:cNvPr id="37" name="文本框 36">
              <a:extLst>
                <a:ext uri="{FF2B5EF4-FFF2-40B4-BE49-F238E27FC236}">
                  <a16:creationId xmlns:a16="http://schemas.microsoft.com/office/drawing/2014/main" id="{6A846CD7-EC43-83A4-BADB-893D5BC6711B}"/>
                </a:ext>
              </a:extLst>
            </p:cNvPr>
            <p:cNvSpPr txBox="1"/>
            <p:nvPr/>
          </p:nvSpPr>
          <p:spPr>
            <a:xfrm>
              <a:off x="4162175" y="5886534"/>
              <a:ext cx="409828" cy="665329"/>
            </a:xfrm>
            <a:prstGeom prst="rect">
              <a:avLst/>
            </a:prstGeom>
            <a:noFill/>
          </p:spPr>
          <p:txBody>
            <a:bodyPr wrap="square" rtlCol="0">
              <a:spAutoFit/>
            </a:bodyPr>
            <a:lstStyle/>
            <a:p>
              <a:r>
                <a:rPr kumimoji="1" lang="en-US" altLang="zh-CN" sz="300"/>
                <a:t>N</a:t>
              </a:r>
              <a:r>
                <a:rPr kumimoji="1" lang="en-US" altLang="zh-CN" sz="300" baseline="-25000"/>
                <a:t>10</a:t>
              </a:r>
              <a:endParaRPr kumimoji="1" lang="zh-CN" altLang="en-US" sz="300" baseline="-25000" dirty="0"/>
            </a:p>
          </p:txBody>
        </p:sp>
      </p:grpSp>
      <p:cxnSp>
        <p:nvCxnSpPr>
          <p:cNvPr id="38" name="直线箭头连接符 37">
            <a:extLst>
              <a:ext uri="{FF2B5EF4-FFF2-40B4-BE49-F238E27FC236}">
                <a16:creationId xmlns:a16="http://schemas.microsoft.com/office/drawing/2014/main" id="{99E4146F-6D04-B83C-1EBA-53671E716C27}"/>
              </a:ext>
            </a:extLst>
          </p:cNvPr>
          <p:cNvCxnSpPr/>
          <p:nvPr/>
        </p:nvCxnSpPr>
        <p:spPr>
          <a:xfrm flipV="1">
            <a:off x="1668206" y="3264920"/>
            <a:ext cx="318774" cy="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7FD6C100-CBE8-2942-0EA2-66048C15EEFA}"/>
              </a:ext>
            </a:extLst>
          </p:cNvPr>
          <p:cNvSpPr txBox="1"/>
          <p:nvPr/>
        </p:nvSpPr>
        <p:spPr>
          <a:xfrm>
            <a:off x="4913373" y="2031991"/>
            <a:ext cx="1563957" cy="276999"/>
          </a:xfrm>
          <a:prstGeom prst="rect">
            <a:avLst/>
          </a:prstGeom>
          <a:noFill/>
        </p:spPr>
        <p:txBody>
          <a:bodyPr wrap="square" rtlCol="0">
            <a:spAutoFit/>
          </a:bodyPr>
          <a:lstStyle/>
          <a:p>
            <a:r>
              <a:rPr kumimoji="1" lang="en-US" altLang="zh-CN" sz="1200" dirty="0"/>
              <a:t>Node Vectors </a:t>
            </a:r>
            <a:endParaRPr kumimoji="1" lang="zh-CN" altLang="en-US" sz="1200" dirty="0"/>
          </a:p>
        </p:txBody>
      </p:sp>
      <p:cxnSp>
        <p:nvCxnSpPr>
          <p:cNvPr id="40" name="直线箭头连接符 39">
            <a:extLst>
              <a:ext uri="{FF2B5EF4-FFF2-40B4-BE49-F238E27FC236}">
                <a16:creationId xmlns:a16="http://schemas.microsoft.com/office/drawing/2014/main" id="{4E89B097-9288-4B22-62DA-A1F281E6D986}"/>
              </a:ext>
            </a:extLst>
          </p:cNvPr>
          <p:cNvCxnSpPr/>
          <p:nvPr/>
        </p:nvCxnSpPr>
        <p:spPr>
          <a:xfrm flipV="1">
            <a:off x="4455877" y="3277437"/>
            <a:ext cx="318774" cy="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表格 40">
            <a:extLst>
              <a:ext uri="{FF2B5EF4-FFF2-40B4-BE49-F238E27FC236}">
                <a16:creationId xmlns:a16="http://schemas.microsoft.com/office/drawing/2014/main" id="{D6D805CE-EB51-1C3D-5AA4-78A6FAFD96DC}"/>
              </a:ext>
            </a:extLst>
          </p:cNvPr>
          <p:cNvGraphicFramePr>
            <a:graphicFrameLocks noGrp="1"/>
          </p:cNvGraphicFramePr>
          <p:nvPr/>
        </p:nvGraphicFramePr>
        <p:xfrm>
          <a:off x="6702901" y="2817624"/>
          <a:ext cx="2741880" cy="259080"/>
        </p:xfrm>
        <a:graphic>
          <a:graphicData uri="http://schemas.openxmlformats.org/drawingml/2006/table">
            <a:tbl>
              <a:tblPr firstRow="1" bandRow="1">
                <a:tableStyleId>{5C22544A-7EE6-4342-B048-85BDC9FD1C3A}</a:tableStyleId>
              </a:tblPr>
              <a:tblGrid>
                <a:gridCol w="274188">
                  <a:extLst>
                    <a:ext uri="{9D8B030D-6E8A-4147-A177-3AD203B41FA5}">
                      <a16:colId xmlns:a16="http://schemas.microsoft.com/office/drawing/2014/main" val="20000"/>
                    </a:ext>
                  </a:extLst>
                </a:gridCol>
                <a:gridCol w="274188">
                  <a:extLst>
                    <a:ext uri="{9D8B030D-6E8A-4147-A177-3AD203B41FA5}">
                      <a16:colId xmlns:a16="http://schemas.microsoft.com/office/drawing/2014/main" val="20001"/>
                    </a:ext>
                  </a:extLst>
                </a:gridCol>
                <a:gridCol w="274188">
                  <a:extLst>
                    <a:ext uri="{9D8B030D-6E8A-4147-A177-3AD203B41FA5}">
                      <a16:colId xmlns:a16="http://schemas.microsoft.com/office/drawing/2014/main" val="20002"/>
                    </a:ext>
                  </a:extLst>
                </a:gridCol>
                <a:gridCol w="274188">
                  <a:extLst>
                    <a:ext uri="{9D8B030D-6E8A-4147-A177-3AD203B41FA5}">
                      <a16:colId xmlns:a16="http://schemas.microsoft.com/office/drawing/2014/main" val="20003"/>
                    </a:ext>
                  </a:extLst>
                </a:gridCol>
                <a:gridCol w="274188">
                  <a:extLst>
                    <a:ext uri="{9D8B030D-6E8A-4147-A177-3AD203B41FA5}">
                      <a16:colId xmlns:a16="http://schemas.microsoft.com/office/drawing/2014/main" val="20004"/>
                    </a:ext>
                  </a:extLst>
                </a:gridCol>
                <a:gridCol w="274188">
                  <a:extLst>
                    <a:ext uri="{9D8B030D-6E8A-4147-A177-3AD203B41FA5}">
                      <a16:colId xmlns:a16="http://schemas.microsoft.com/office/drawing/2014/main" val="20005"/>
                    </a:ext>
                  </a:extLst>
                </a:gridCol>
                <a:gridCol w="274188">
                  <a:extLst>
                    <a:ext uri="{9D8B030D-6E8A-4147-A177-3AD203B41FA5}">
                      <a16:colId xmlns:a16="http://schemas.microsoft.com/office/drawing/2014/main" val="20006"/>
                    </a:ext>
                  </a:extLst>
                </a:gridCol>
                <a:gridCol w="274188">
                  <a:extLst>
                    <a:ext uri="{9D8B030D-6E8A-4147-A177-3AD203B41FA5}">
                      <a16:colId xmlns:a16="http://schemas.microsoft.com/office/drawing/2014/main" val="20007"/>
                    </a:ext>
                  </a:extLst>
                </a:gridCol>
                <a:gridCol w="274188">
                  <a:extLst>
                    <a:ext uri="{9D8B030D-6E8A-4147-A177-3AD203B41FA5}">
                      <a16:colId xmlns:a16="http://schemas.microsoft.com/office/drawing/2014/main" val="20008"/>
                    </a:ext>
                  </a:extLst>
                </a:gridCol>
                <a:gridCol w="274188">
                  <a:extLst>
                    <a:ext uri="{9D8B030D-6E8A-4147-A177-3AD203B41FA5}">
                      <a16:colId xmlns:a16="http://schemas.microsoft.com/office/drawing/2014/main" val="20009"/>
                    </a:ext>
                  </a:extLst>
                </a:gridCol>
              </a:tblGrid>
              <a:tr h="212334">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0000"/>
                  </a:ext>
                </a:extLst>
              </a:tr>
            </a:tbl>
          </a:graphicData>
        </a:graphic>
      </p:graphicFrame>
      <p:graphicFrame>
        <p:nvGraphicFramePr>
          <p:cNvPr id="42" name="表格 41">
            <a:extLst>
              <a:ext uri="{FF2B5EF4-FFF2-40B4-BE49-F238E27FC236}">
                <a16:creationId xmlns:a16="http://schemas.microsoft.com/office/drawing/2014/main" id="{D5C1E3F3-8726-CFEF-087C-B47C1E867E84}"/>
              </a:ext>
            </a:extLst>
          </p:cNvPr>
          <p:cNvGraphicFramePr>
            <a:graphicFrameLocks noGrp="1"/>
          </p:cNvGraphicFramePr>
          <p:nvPr/>
        </p:nvGraphicFramePr>
        <p:xfrm>
          <a:off x="6702901" y="3587509"/>
          <a:ext cx="2741880" cy="259080"/>
        </p:xfrm>
        <a:graphic>
          <a:graphicData uri="http://schemas.openxmlformats.org/drawingml/2006/table">
            <a:tbl>
              <a:tblPr firstRow="1" bandRow="1">
                <a:tableStyleId>{5C22544A-7EE6-4342-B048-85BDC9FD1C3A}</a:tableStyleId>
              </a:tblPr>
              <a:tblGrid>
                <a:gridCol w="274188">
                  <a:extLst>
                    <a:ext uri="{9D8B030D-6E8A-4147-A177-3AD203B41FA5}">
                      <a16:colId xmlns:a16="http://schemas.microsoft.com/office/drawing/2014/main" val="20000"/>
                    </a:ext>
                  </a:extLst>
                </a:gridCol>
                <a:gridCol w="274188">
                  <a:extLst>
                    <a:ext uri="{9D8B030D-6E8A-4147-A177-3AD203B41FA5}">
                      <a16:colId xmlns:a16="http://schemas.microsoft.com/office/drawing/2014/main" val="20001"/>
                    </a:ext>
                  </a:extLst>
                </a:gridCol>
                <a:gridCol w="274188">
                  <a:extLst>
                    <a:ext uri="{9D8B030D-6E8A-4147-A177-3AD203B41FA5}">
                      <a16:colId xmlns:a16="http://schemas.microsoft.com/office/drawing/2014/main" val="20002"/>
                    </a:ext>
                  </a:extLst>
                </a:gridCol>
                <a:gridCol w="274188">
                  <a:extLst>
                    <a:ext uri="{9D8B030D-6E8A-4147-A177-3AD203B41FA5}">
                      <a16:colId xmlns:a16="http://schemas.microsoft.com/office/drawing/2014/main" val="20003"/>
                    </a:ext>
                  </a:extLst>
                </a:gridCol>
                <a:gridCol w="274188">
                  <a:extLst>
                    <a:ext uri="{9D8B030D-6E8A-4147-A177-3AD203B41FA5}">
                      <a16:colId xmlns:a16="http://schemas.microsoft.com/office/drawing/2014/main" val="20004"/>
                    </a:ext>
                  </a:extLst>
                </a:gridCol>
                <a:gridCol w="274188">
                  <a:extLst>
                    <a:ext uri="{9D8B030D-6E8A-4147-A177-3AD203B41FA5}">
                      <a16:colId xmlns:a16="http://schemas.microsoft.com/office/drawing/2014/main" val="20005"/>
                    </a:ext>
                  </a:extLst>
                </a:gridCol>
                <a:gridCol w="274188">
                  <a:extLst>
                    <a:ext uri="{9D8B030D-6E8A-4147-A177-3AD203B41FA5}">
                      <a16:colId xmlns:a16="http://schemas.microsoft.com/office/drawing/2014/main" val="20006"/>
                    </a:ext>
                  </a:extLst>
                </a:gridCol>
                <a:gridCol w="274188">
                  <a:extLst>
                    <a:ext uri="{9D8B030D-6E8A-4147-A177-3AD203B41FA5}">
                      <a16:colId xmlns:a16="http://schemas.microsoft.com/office/drawing/2014/main" val="20007"/>
                    </a:ext>
                  </a:extLst>
                </a:gridCol>
                <a:gridCol w="274188">
                  <a:extLst>
                    <a:ext uri="{9D8B030D-6E8A-4147-A177-3AD203B41FA5}">
                      <a16:colId xmlns:a16="http://schemas.microsoft.com/office/drawing/2014/main" val="20008"/>
                    </a:ext>
                  </a:extLst>
                </a:gridCol>
                <a:gridCol w="274188">
                  <a:extLst>
                    <a:ext uri="{9D8B030D-6E8A-4147-A177-3AD203B41FA5}">
                      <a16:colId xmlns:a16="http://schemas.microsoft.com/office/drawing/2014/main" val="20009"/>
                    </a:ext>
                  </a:extLst>
                </a:gridCol>
              </a:tblGrid>
              <a:tr h="212334">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endParaRPr lang="zh-CN" alt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cxnSp>
        <p:nvCxnSpPr>
          <p:cNvPr id="43" name="直线箭头连接符 42">
            <a:extLst>
              <a:ext uri="{FF2B5EF4-FFF2-40B4-BE49-F238E27FC236}">
                <a16:creationId xmlns:a16="http://schemas.microsoft.com/office/drawing/2014/main" id="{3490613B-F082-1E81-E33F-3B349EED2FCB}"/>
              </a:ext>
            </a:extLst>
          </p:cNvPr>
          <p:cNvCxnSpPr/>
          <p:nvPr/>
        </p:nvCxnSpPr>
        <p:spPr>
          <a:xfrm>
            <a:off x="9444781" y="2902704"/>
            <a:ext cx="456366" cy="323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1B81BE12-377F-4298-67C6-62B189B5F8E9}"/>
              </a:ext>
            </a:extLst>
          </p:cNvPr>
          <p:cNvCxnSpPr>
            <a:stCxn id="42" idx="3"/>
          </p:cNvCxnSpPr>
          <p:nvPr/>
        </p:nvCxnSpPr>
        <p:spPr>
          <a:xfrm flipV="1">
            <a:off x="9444781" y="3310810"/>
            <a:ext cx="456366" cy="406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圆角矩形 44">
            <a:extLst>
              <a:ext uri="{FF2B5EF4-FFF2-40B4-BE49-F238E27FC236}">
                <a16:creationId xmlns:a16="http://schemas.microsoft.com/office/drawing/2014/main" id="{A6D1C103-476D-7120-24F1-2A7308DC8F0C}"/>
              </a:ext>
            </a:extLst>
          </p:cNvPr>
          <p:cNvSpPr/>
          <p:nvPr/>
        </p:nvSpPr>
        <p:spPr>
          <a:xfrm>
            <a:off x="9901147" y="3002492"/>
            <a:ext cx="838200" cy="5462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a:t>Logistic</a:t>
            </a:r>
            <a:endParaRPr kumimoji="1" lang="zh-CN" altLang="en-US" sz="1200" dirty="0"/>
          </a:p>
        </p:txBody>
      </p:sp>
      <p:cxnSp>
        <p:nvCxnSpPr>
          <p:cNvPr id="46" name="直线箭头连接符 45">
            <a:extLst>
              <a:ext uri="{FF2B5EF4-FFF2-40B4-BE49-F238E27FC236}">
                <a16:creationId xmlns:a16="http://schemas.microsoft.com/office/drawing/2014/main" id="{C9A3C114-16FB-A170-E76E-D41BFF6357F6}"/>
              </a:ext>
            </a:extLst>
          </p:cNvPr>
          <p:cNvCxnSpPr>
            <a:endCxn id="41" idx="1"/>
          </p:cNvCxnSpPr>
          <p:nvPr/>
        </p:nvCxnSpPr>
        <p:spPr>
          <a:xfrm>
            <a:off x="6155401" y="2777983"/>
            <a:ext cx="547500" cy="169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E2CA3946-3331-4C92-ACE8-7C177FAF5B96}"/>
              </a:ext>
            </a:extLst>
          </p:cNvPr>
          <p:cNvCxnSpPr>
            <a:endCxn id="42" idx="1"/>
          </p:cNvCxnSpPr>
          <p:nvPr/>
        </p:nvCxnSpPr>
        <p:spPr>
          <a:xfrm flipV="1">
            <a:off x="6155401" y="3717049"/>
            <a:ext cx="547500" cy="12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270C253F-16B5-CA16-F2C5-9C32B1C4885F}"/>
              </a:ext>
            </a:extLst>
          </p:cNvPr>
          <p:cNvCxnSpPr/>
          <p:nvPr/>
        </p:nvCxnSpPr>
        <p:spPr>
          <a:xfrm>
            <a:off x="10739347" y="3274565"/>
            <a:ext cx="795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35F7A073-351B-66F9-A41E-1BC0A2268651}"/>
              </a:ext>
            </a:extLst>
          </p:cNvPr>
          <p:cNvSpPr txBox="1"/>
          <p:nvPr/>
        </p:nvSpPr>
        <p:spPr>
          <a:xfrm>
            <a:off x="525003" y="2229643"/>
            <a:ext cx="1143203" cy="338554"/>
          </a:xfrm>
          <a:prstGeom prst="rect">
            <a:avLst/>
          </a:prstGeom>
          <a:noFill/>
        </p:spPr>
        <p:txBody>
          <a:bodyPr wrap="square" rtlCol="0">
            <a:spAutoFit/>
          </a:bodyPr>
          <a:lstStyle/>
          <a:p>
            <a:r>
              <a:rPr kumimoji="1" lang="en-US" altLang="zh-CN" sz="1600"/>
              <a:t>Network</a:t>
            </a:r>
            <a:endParaRPr kumimoji="1" lang="zh-CN" altLang="en-US" sz="1600" dirty="0"/>
          </a:p>
        </p:txBody>
      </p:sp>
      <p:sp>
        <p:nvSpPr>
          <p:cNvPr id="50" name="文本框 49">
            <a:extLst>
              <a:ext uri="{FF2B5EF4-FFF2-40B4-BE49-F238E27FC236}">
                <a16:creationId xmlns:a16="http://schemas.microsoft.com/office/drawing/2014/main" id="{4FEAA983-53CA-16D1-F223-CD6B2F63BC8E}"/>
              </a:ext>
            </a:extLst>
          </p:cNvPr>
          <p:cNvSpPr txBox="1"/>
          <p:nvPr/>
        </p:nvSpPr>
        <p:spPr>
          <a:xfrm>
            <a:off x="2125702" y="2247988"/>
            <a:ext cx="2718150" cy="276999"/>
          </a:xfrm>
          <a:prstGeom prst="rect">
            <a:avLst/>
          </a:prstGeom>
          <a:noFill/>
        </p:spPr>
        <p:txBody>
          <a:bodyPr wrap="square" rtlCol="0">
            <a:spAutoFit/>
          </a:bodyPr>
          <a:lstStyle/>
          <a:p>
            <a:r>
              <a:rPr kumimoji="1" lang="en-US" altLang="zh-CN" sz="1200" dirty="0"/>
              <a:t>Graph Attention Network</a:t>
            </a:r>
            <a:endParaRPr kumimoji="1" lang="zh-CN" altLang="en-US" sz="1200" dirty="0"/>
          </a:p>
        </p:txBody>
      </p:sp>
      <p:sp>
        <p:nvSpPr>
          <p:cNvPr id="51" name="圆角矩形 50">
            <a:extLst>
              <a:ext uri="{FF2B5EF4-FFF2-40B4-BE49-F238E27FC236}">
                <a16:creationId xmlns:a16="http://schemas.microsoft.com/office/drawing/2014/main" id="{A186FD27-43CF-82E5-F81C-C992DECC7D97}"/>
              </a:ext>
            </a:extLst>
          </p:cNvPr>
          <p:cNvSpPr/>
          <p:nvPr/>
        </p:nvSpPr>
        <p:spPr>
          <a:xfrm>
            <a:off x="4455877" y="1283346"/>
            <a:ext cx="7329005" cy="4371621"/>
          </a:xfrm>
          <a:prstGeom prst="roundRect">
            <a:avLst/>
          </a:prstGeom>
          <a:solidFill>
            <a:schemeClr val="bg1">
              <a:lumMod val="50000"/>
              <a:lumOff val="50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2" name="图片 51">
            <a:extLst>
              <a:ext uri="{FF2B5EF4-FFF2-40B4-BE49-F238E27FC236}">
                <a16:creationId xmlns:a16="http://schemas.microsoft.com/office/drawing/2014/main" id="{A85C258A-D99F-8177-D715-94C837332595}"/>
              </a:ext>
            </a:extLst>
          </p:cNvPr>
          <p:cNvPicPr>
            <a:picLocks noChangeAspect="1"/>
          </p:cNvPicPr>
          <p:nvPr/>
        </p:nvPicPr>
        <p:blipFill>
          <a:blip r:embed="rId6"/>
          <a:stretch>
            <a:fillRect/>
          </a:stretch>
        </p:blipFill>
        <p:spPr>
          <a:xfrm flipV="1">
            <a:off x="6071314" y="1402617"/>
            <a:ext cx="2118789" cy="2123095"/>
          </a:xfrm>
          <a:prstGeom prst="rect">
            <a:avLst/>
          </a:prstGeom>
        </p:spPr>
      </p:pic>
      <p:sp>
        <p:nvSpPr>
          <p:cNvPr id="53" name="文本框 52">
            <a:extLst>
              <a:ext uri="{FF2B5EF4-FFF2-40B4-BE49-F238E27FC236}">
                <a16:creationId xmlns:a16="http://schemas.microsoft.com/office/drawing/2014/main" id="{2FAD19C8-9C57-408A-EE5B-981B1FB5F6C6}"/>
              </a:ext>
            </a:extLst>
          </p:cNvPr>
          <p:cNvSpPr txBox="1"/>
          <p:nvPr/>
        </p:nvSpPr>
        <p:spPr>
          <a:xfrm>
            <a:off x="8337835" y="2216841"/>
            <a:ext cx="3470707" cy="369332"/>
          </a:xfrm>
          <a:prstGeom prst="rect">
            <a:avLst/>
          </a:prstGeom>
          <a:noFill/>
        </p:spPr>
        <p:txBody>
          <a:bodyPr wrap="square" rtlCol="0">
            <a:spAutoFit/>
          </a:bodyPr>
          <a:lstStyle/>
          <a:p>
            <a:r>
              <a:rPr kumimoji="1" lang="en-US" altLang="zh-CN" dirty="0"/>
              <a:t>Attentional weights matrix</a:t>
            </a:r>
            <a:endParaRPr kumimoji="1" lang="zh-CN" altLang="en-US" dirty="0"/>
          </a:p>
        </p:txBody>
      </p:sp>
      <p:grpSp>
        <p:nvGrpSpPr>
          <p:cNvPr id="54" name="组 35">
            <a:extLst>
              <a:ext uri="{FF2B5EF4-FFF2-40B4-BE49-F238E27FC236}">
                <a16:creationId xmlns:a16="http://schemas.microsoft.com/office/drawing/2014/main" id="{5C72C375-745D-4BEC-4EAF-E962F327DD1E}"/>
              </a:ext>
            </a:extLst>
          </p:cNvPr>
          <p:cNvGrpSpPr/>
          <p:nvPr/>
        </p:nvGrpSpPr>
        <p:grpSpPr>
          <a:xfrm>
            <a:off x="5874494" y="3756169"/>
            <a:ext cx="2333657" cy="1979500"/>
            <a:chOff x="4155989" y="2513640"/>
            <a:chExt cx="4026184" cy="4038223"/>
          </a:xfrm>
        </p:grpSpPr>
        <p:pic>
          <p:nvPicPr>
            <p:cNvPr id="55" name="图片 54">
              <a:extLst>
                <a:ext uri="{FF2B5EF4-FFF2-40B4-BE49-F238E27FC236}">
                  <a16:creationId xmlns:a16="http://schemas.microsoft.com/office/drawing/2014/main" id="{4C39A93B-7190-6FB8-511C-86414FDD1FF0}"/>
                </a:ext>
              </a:extLst>
            </p:cNvPr>
            <p:cNvPicPr>
              <a:picLocks noChangeAspect="1"/>
            </p:cNvPicPr>
            <p:nvPr/>
          </p:nvPicPr>
          <p:blipFill>
            <a:blip r:embed="rId5"/>
            <a:stretch>
              <a:fillRect/>
            </a:stretch>
          </p:blipFill>
          <p:spPr>
            <a:xfrm>
              <a:off x="4512190" y="2513640"/>
              <a:ext cx="3669983" cy="3689131"/>
            </a:xfrm>
            <a:prstGeom prst="rect">
              <a:avLst/>
            </a:prstGeom>
          </p:spPr>
        </p:pic>
        <p:sp>
          <p:nvSpPr>
            <p:cNvPr id="56" name="文本框 55">
              <a:extLst>
                <a:ext uri="{FF2B5EF4-FFF2-40B4-BE49-F238E27FC236}">
                  <a16:creationId xmlns:a16="http://schemas.microsoft.com/office/drawing/2014/main" id="{DBFDE3F5-4F04-36F2-9E48-A9F58D927506}"/>
                </a:ext>
              </a:extLst>
            </p:cNvPr>
            <p:cNvSpPr txBox="1"/>
            <p:nvPr/>
          </p:nvSpPr>
          <p:spPr>
            <a:xfrm>
              <a:off x="4158048" y="2620233"/>
              <a:ext cx="354140" cy="562969"/>
            </a:xfrm>
            <a:prstGeom prst="rect">
              <a:avLst/>
            </a:prstGeom>
            <a:noFill/>
          </p:spPr>
          <p:txBody>
            <a:bodyPr wrap="square" rtlCol="0">
              <a:spAutoFit/>
            </a:bodyPr>
            <a:lstStyle/>
            <a:p>
              <a:r>
                <a:rPr kumimoji="1" lang="en-US" altLang="zh-CN" sz="300" dirty="0"/>
                <a:t>N</a:t>
              </a:r>
              <a:r>
                <a:rPr kumimoji="1" lang="en-US" altLang="zh-CN" sz="300" baseline="-25000" dirty="0"/>
                <a:t>1</a:t>
              </a:r>
              <a:endParaRPr kumimoji="1" lang="zh-CN" altLang="en-US" sz="300" baseline="-25000" dirty="0"/>
            </a:p>
          </p:txBody>
        </p:sp>
        <p:sp>
          <p:nvSpPr>
            <p:cNvPr id="57" name="文本框 56">
              <a:extLst>
                <a:ext uri="{FF2B5EF4-FFF2-40B4-BE49-F238E27FC236}">
                  <a16:creationId xmlns:a16="http://schemas.microsoft.com/office/drawing/2014/main" id="{47CC1E75-314D-9ED4-41CE-DBE23F8B8675}"/>
                </a:ext>
              </a:extLst>
            </p:cNvPr>
            <p:cNvSpPr txBox="1"/>
            <p:nvPr/>
          </p:nvSpPr>
          <p:spPr>
            <a:xfrm>
              <a:off x="4158048" y="2972404"/>
              <a:ext cx="354140" cy="562969"/>
            </a:xfrm>
            <a:prstGeom prst="rect">
              <a:avLst/>
            </a:prstGeom>
            <a:noFill/>
          </p:spPr>
          <p:txBody>
            <a:bodyPr wrap="square" rtlCol="0">
              <a:spAutoFit/>
            </a:bodyPr>
            <a:lstStyle/>
            <a:p>
              <a:r>
                <a:rPr kumimoji="1" lang="en-US" altLang="zh-CN" sz="300" dirty="0"/>
                <a:t>N</a:t>
              </a:r>
              <a:r>
                <a:rPr kumimoji="1" lang="en-US" altLang="zh-CN" sz="300" baseline="-25000" dirty="0"/>
                <a:t>2</a:t>
              </a:r>
              <a:endParaRPr kumimoji="1" lang="zh-CN" altLang="en-US" sz="300" baseline="-25000" dirty="0"/>
            </a:p>
          </p:txBody>
        </p:sp>
        <p:sp>
          <p:nvSpPr>
            <p:cNvPr id="58" name="文本框 57">
              <a:extLst>
                <a:ext uri="{FF2B5EF4-FFF2-40B4-BE49-F238E27FC236}">
                  <a16:creationId xmlns:a16="http://schemas.microsoft.com/office/drawing/2014/main" id="{8AAE4DFB-89A4-040F-44A3-A42C7596B27F}"/>
                </a:ext>
              </a:extLst>
            </p:cNvPr>
            <p:cNvSpPr txBox="1"/>
            <p:nvPr/>
          </p:nvSpPr>
          <p:spPr>
            <a:xfrm>
              <a:off x="4164227" y="3349279"/>
              <a:ext cx="354140" cy="562969"/>
            </a:xfrm>
            <a:prstGeom prst="rect">
              <a:avLst/>
            </a:prstGeom>
            <a:noFill/>
          </p:spPr>
          <p:txBody>
            <a:bodyPr wrap="square" rtlCol="0">
              <a:spAutoFit/>
            </a:bodyPr>
            <a:lstStyle/>
            <a:p>
              <a:r>
                <a:rPr kumimoji="1" lang="en-US" altLang="zh-CN" sz="300" dirty="0"/>
                <a:t>N</a:t>
              </a:r>
              <a:r>
                <a:rPr kumimoji="1" lang="en-US" altLang="zh-CN" sz="300" baseline="-25000" dirty="0"/>
                <a:t>3</a:t>
              </a:r>
              <a:endParaRPr kumimoji="1" lang="zh-CN" altLang="en-US" sz="300" baseline="-25000" dirty="0"/>
            </a:p>
          </p:txBody>
        </p:sp>
        <p:sp>
          <p:nvSpPr>
            <p:cNvPr id="59" name="文本框 58">
              <a:extLst>
                <a:ext uri="{FF2B5EF4-FFF2-40B4-BE49-F238E27FC236}">
                  <a16:creationId xmlns:a16="http://schemas.microsoft.com/office/drawing/2014/main" id="{E6930963-0D99-6AE2-3CED-FE0776FADE01}"/>
                </a:ext>
              </a:extLst>
            </p:cNvPr>
            <p:cNvSpPr txBox="1"/>
            <p:nvPr/>
          </p:nvSpPr>
          <p:spPr>
            <a:xfrm>
              <a:off x="4158048" y="3701447"/>
              <a:ext cx="354140" cy="562969"/>
            </a:xfrm>
            <a:prstGeom prst="rect">
              <a:avLst/>
            </a:prstGeom>
            <a:noFill/>
          </p:spPr>
          <p:txBody>
            <a:bodyPr wrap="square" rtlCol="0">
              <a:spAutoFit/>
            </a:bodyPr>
            <a:lstStyle/>
            <a:p>
              <a:r>
                <a:rPr kumimoji="1" lang="en-US" altLang="zh-CN" sz="300" dirty="0"/>
                <a:t>N</a:t>
              </a:r>
              <a:r>
                <a:rPr kumimoji="1" lang="en-US" altLang="zh-CN" sz="300" baseline="-25000" dirty="0"/>
                <a:t>4</a:t>
              </a:r>
              <a:endParaRPr kumimoji="1" lang="zh-CN" altLang="en-US" sz="300" baseline="-25000" dirty="0"/>
            </a:p>
          </p:txBody>
        </p:sp>
        <p:sp>
          <p:nvSpPr>
            <p:cNvPr id="60" name="文本框 59">
              <a:extLst>
                <a:ext uri="{FF2B5EF4-FFF2-40B4-BE49-F238E27FC236}">
                  <a16:creationId xmlns:a16="http://schemas.microsoft.com/office/drawing/2014/main" id="{86FBD96A-42E9-636D-4676-E41796A4B88E}"/>
                </a:ext>
              </a:extLst>
            </p:cNvPr>
            <p:cNvSpPr txBox="1"/>
            <p:nvPr/>
          </p:nvSpPr>
          <p:spPr>
            <a:xfrm>
              <a:off x="4158048" y="4072150"/>
              <a:ext cx="354140" cy="562969"/>
            </a:xfrm>
            <a:prstGeom prst="rect">
              <a:avLst/>
            </a:prstGeom>
            <a:noFill/>
          </p:spPr>
          <p:txBody>
            <a:bodyPr wrap="square" rtlCol="0">
              <a:spAutoFit/>
            </a:bodyPr>
            <a:lstStyle/>
            <a:p>
              <a:r>
                <a:rPr kumimoji="1" lang="en-US" altLang="zh-CN" sz="300" dirty="0"/>
                <a:t>N</a:t>
              </a:r>
              <a:r>
                <a:rPr kumimoji="1" lang="en-US" altLang="zh-CN" sz="300" baseline="-25000" dirty="0"/>
                <a:t>5</a:t>
              </a:r>
              <a:endParaRPr kumimoji="1" lang="zh-CN" altLang="en-US" sz="300" baseline="-25000" dirty="0"/>
            </a:p>
          </p:txBody>
        </p:sp>
        <p:sp>
          <p:nvSpPr>
            <p:cNvPr id="61" name="文本框 60">
              <a:extLst>
                <a:ext uri="{FF2B5EF4-FFF2-40B4-BE49-F238E27FC236}">
                  <a16:creationId xmlns:a16="http://schemas.microsoft.com/office/drawing/2014/main" id="{BDC2AAD1-037A-7C6D-AE0B-6BA8076BB134}"/>
                </a:ext>
              </a:extLst>
            </p:cNvPr>
            <p:cNvSpPr txBox="1"/>
            <p:nvPr/>
          </p:nvSpPr>
          <p:spPr>
            <a:xfrm>
              <a:off x="4158048" y="4430497"/>
              <a:ext cx="354140" cy="562969"/>
            </a:xfrm>
            <a:prstGeom prst="rect">
              <a:avLst/>
            </a:prstGeom>
            <a:noFill/>
          </p:spPr>
          <p:txBody>
            <a:bodyPr wrap="square" rtlCol="0">
              <a:spAutoFit/>
            </a:bodyPr>
            <a:lstStyle/>
            <a:p>
              <a:r>
                <a:rPr kumimoji="1" lang="en-US" altLang="zh-CN" sz="300" dirty="0"/>
                <a:t>N</a:t>
              </a:r>
              <a:r>
                <a:rPr kumimoji="1" lang="en-US" altLang="zh-CN" sz="300" baseline="-25000" dirty="0"/>
                <a:t>6</a:t>
              </a:r>
              <a:endParaRPr kumimoji="1" lang="zh-CN" altLang="en-US" sz="300" baseline="-25000" dirty="0"/>
            </a:p>
          </p:txBody>
        </p:sp>
        <p:sp>
          <p:nvSpPr>
            <p:cNvPr id="62" name="文本框 61">
              <a:extLst>
                <a:ext uri="{FF2B5EF4-FFF2-40B4-BE49-F238E27FC236}">
                  <a16:creationId xmlns:a16="http://schemas.microsoft.com/office/drawing/2014/main" id="{FFEDC8F6-297F-27CE-9751-539AE9D66339}"/>
                </a:ext>
              </a:extLst>
            </p:cNvPr>
            <p:cNvSpPr txBox="1"/>
            <p:nvPr/>
          </p:nvSpPr>
          <p:spPr>
            <a:xfrm>
              <a:off x="4158048" y="4776024"/>
              <a:ext cx="354140" cy="562969"/>
            </a:xfrm>
            <a:prstGeom prst="rect">
              <a:avLst/>
            </a:prstGeom>
            <a:noFill/>
          </p:spPr>
          <p:txBody>
            <a:bodyPr wrap="square" rtlCol="0">
              <a:spAutoFit/>
            </a:bodyPr>
            <a:lstStyle/>
            <a:p>
              <a:r>
                <a:rPr kumimoji="1" lang="en-US" altLang="zh-CN" sz="300" dirty="0"/>
                <a:t>N</a:t>
              </a:r>
              <a:r>
                <a:rPr kumimoji="1" lang="en-US" altLang="zh-CN" sz="300" baseline="-25000" dirty="0"/>
                <a:t>7</a:t>
              </a:r>
              <a:endParaRPr kumimoji="1" lang="zh-CN" altLang="en-US" sz="300" baseline="-25000" dirty="0"/>
            </a:p>
          </p:txBody>
        </p:sp>
        <p:sp>
          <p:nvSpPr>
            <p:cNvPr id="63" name="文本框 62">
              <a:extLst>
                <a:ext uri="{FF2B5EF4-FFF2-40B4-BE49-F238E27FC236}">
                  <a16:creationId xmlns:a16="http://schemas.microsoft.com/office/drawing/2014/main" id="{6251E025-29F0-47C9-8E35-C5C8F98F2826}"/>
                </a:ext>
              </a:extLst>
            </p:cNvPr>
            <p:cNvSpPr txBox="1"/>
            <p:nvPr/>
          </p:nvSpPr>
          <p:spPr>
            <a:xfrm>
              <a:off x="4155989" y="5132775"/>
              <a:ext cx="354140" cy="562969"/>
            </a:xfrm>
            <a:prstGeom prst="rect">
              <a:avLst/>
            </a:prstGeom>
            <a:noFill/>
          </p:spPr>
          <p:txBody>
            <a:bodyPr wrap="square" rtlCol="0">
              <a:spAutoFit/>
            </a:bodyPr>
            <a:lstStyle/>
            <a:p>
              <a:r>
                <a:rPr kumimoji="1" lang="en-US" altLang="zh-CN" sz="300" dirty="0"/>
                <a:t>N</a:t>
              </a:r>
              <a:r>
                <a:rPr kumimoji="1" lang="en-US" altLang="zh-CN" sz="300" baseline="-25000" dirty="0"/>
                <a:t>8</a:t>
              </a:r>
              <a:endParaRPr kumimoji="1" lang="zh-CN" altLang="en-US" sz="300" baseline="-25000" dirty="0"/>
            </a:p>
          </p:txBody>
        </p:sp>
        <p:sp>
          <p:nvSpPr>
            <p:cNvPr id="64" name="文本框 63">
              <a:extLst>
                <a:ext uri="{FF2B5EF4-FFF2-40B4-BE49-F238E27FC236}">
                  <a16:creationId xmlns:a16="http://schemas.microsoft.com/office/drawing/2014/main" id="{7D979E29-7BE7-2BF0-8409-E23D21EBD68A}"/>
                </a:ext>
              </a:extLst>
            </p:cNvPr>
            <p:cNvSpPr txBox="1"/>
            <p:nvPr/>
          </p:nvSpPr>
          <p:spPr>
            <a:xfrm>
              <a:off x="4162172" y="5515839"/>
              <a:ext cx="354140" cy="562969"/>
            </a:xfrm>
            <a:prstGeom prst="rect">
              <a:avLst/>
            </a:prstGeom>
            <a:noFill/>
          </p:spPr>
          <p:txBody>
            <a:bodyPr wrap="square" rtlCol="0">
              <a:spAutoFit/>
            </a:bodyPr>
            <a:lstStyle/>
            <a:p>
              <a:r>
                <a:rPr kumimoji="1" lang="en-US" altLang="zh-CN" sz="300" dirty="0"/>
                <a:t>N</a:t>
              </a:r>
              <a:r>
                <a:rPr kumimoji="1" lang="en-US" altLang="zh-CN" sz="300" baseline="-25000" dirty="0"/>
                <a:t>9</a:t>
              </a:r>
              <a:endParaRPr kumimoji="1" lang="zh-CN" altLang="en-US" sz="300" baseline="-25000" dirty="0"/>
            </a:p>
          </p:txBody>
        </p:sp>
        <p:sp>
          <p:nvSpPr>
            <p:cNvPr id="65" name="文本框 64">
              <a:extLst>
                <a:ext uri="{FF2B5EF4-FFF2-40B4-BE49-F238E27FC236}">
                  <a16:creationId xmlns:a16="http://schemas.microsoft.com/office/drawing/2014/main" id="{634AB332-F7D0-92A2-E296-59B1ED5E9C87}"/>
                </a:ext>
              </a:extLst>
            </p:cNvPr>
            <p:cNvSpPr txBox="1"/>
            <p:nvPr/>
          </p:nvSpPr>
          <p:spPr>
            <a:xfrm>
              <a:off x="4162175" y="5886534"/>
              <a:ext cx="409828" cy="665329"/>
            </a:xfrm>
            <a:prstGeom prst="rect">
              <a:avLst/>
            </a:prstGeom>
            <a:noFill/>
          </p:spPr>
          <p:txBody>
            <a:bodyPr wrap="square" rtlCol="0">
              <a:spAutoFit/>
            </a:bodyPr>
            <a:lstStyle/>
            <a:p>
              <a:r>
                <a:rPr kumimoji="1" lang="en-US" altLang="zh-CN" sz="300"/>
                <a:t>N</a:t>
              </a:r>
              <a:r>
                <a:rPr kumimoji="1" lang="en-US" altLang="zh-CN" sz="300" baseline="-25000"/>
                <a:t>10</a:t>
              </a:r>
              <a:endParaRPr kumimoji="1" lang="zh-CN" altLang="en-US" sz="300" baseline="-25000" dirty="0"/>
            </a:p>
          </p:txBody>
        </p:sp>
      </p:grpSp>
      <p:sp>
        <p:nvSpPr>
          <p:cNvPr id="68" name="文本框 67">
            <a:extLst>
              <a:ext uri="{FF2B5EF4-FFF2-40B4-BE49-F238E27FC236}">
                <a16:creationId xmlns:a16="http://schemas.microsoft.com/office/drawing/2014/main" id="{C0547B98-5EB8-C9F3-E0CF-C0B0D13046C6}"/>
              </a:ext>
            </a:extLst>
          </p:cNvPr>
          <p:cNvSpPr txBox="1"/>
          <p:nvPr/>
        </p:nvSpPr>
        <p:spPr>
          <a:xfrm>
            <a:off x="8423535" y="4849443"/>
            <a:ext cx="1563957" cy="338554"/>
          </a:xfrm>
          <a:prstGeom prst="rect">
            <a:avLst/>
          </a:prstGeom>
          <a:noFill/>
        </p:spPr>
        <p:txBody>
          <a:bodyPr wrap="square" rtlCol="0">
            <a:spAutoFit/>
          </a:bodyPr>
          <a:lstStyle/>
          <a:p>
            <a:r>
              <a:rPr kumimoji="1" lang="en-US" altLang="zh-CN" sz="1600" dirty="0"/>
              <a:t>Node Vectors </a:t>
            </a:r>
            <a:endParaRPr kumimoji="1" lang="zh-CN" altLang="en-US" sz="1600" dirty="0"/>
          </a:p>
        </p:txBody>
      </p:sp>
      <p:cxnSp>
        <p:nvCxnSpPr>
          <p:cNvPr id="69" name="直线箭头连接符 68">
            <a:extLst>
              <a:ext uri="{FF2B5EF4-FFF2-40B4-BE49-F238E27FC236}">
                <a16:creationId xmlns:a16="http://schemas.microsoft.com/office/drawing/2014/main" id="{F259A1EC-E2B3-3331-0B64-7CEA89D34FD2}"/>
              </a:ext>
            </a:extLst>
          </p:cNvPr>
          <p:cNvCxnSpPr>
            <a:cxnSpLocks/>
          </p:cNvCxnSpPr>
          <p:nvPr/>
        </p:nvCxnSpPr>
        <p:spPr>
          <a:xfrm flipV="1">
            <a:off x="4305595" y="2653262"/>
            <a:ext cx="1389756" cy="62236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DD6D7A1C-A74E-5234-946D-61B8AC2C825C}"/>
              </a:ext>
            </a:extLst>
          </p:cNvPr>
          <p:cNvCxnSpPr/>
          <p:nvPr/>
        </p:nvCxnSpPr>
        <p:spPr>
          <a:xfrm>
            <a:off x="4229461" y="3846589"/>
            <a:ext cx="1477897" cy="88326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718A98E7-A166-84D6-C314-2DFFE05D6499}"/>
              </a:ext>
            </a:extLst>
          </p:cNvPr>
          <p:cNvSpPr txBox="1"/>
          <p:nvPr/>
        </p:nvSpPr>
        <p:spPr>
          <a:xfrm>
            <a:off x="5726023" y="2171086"/>
            <a:ext cx="538454" cy="369332"/>
          </a:xfrm>
          <a:prstGeom prst="rect">
            <a:avLst/>
          </a:prstGeom>
          <a:noFill/>
        </p:spPr>
        <p:txBody>
          <a:bodyPr wrap="square" rtlCol="0">
            <a:spAutoFit/>
          </a:bodyPr>
          <a:lstStyle/>
          <a:p>
            <a:r>
              <a:rPr kumimoji="1" lang="en-US" altLang="zh-CN" dirty="0" err="1"/>
              <a:t>i</a:t>
            </a:r>
            <a:endParaRPr kumimoji="1" lang="zh-CN" altLang="en-US" baseline="-25000" dirty="0"/>
          </a:p>
        </p:txBody>
      </p:sp>
      <p:sp>
        <p:nvSpPr>
          <p:cNvPr id="72" name="文本框 71">
            <a:extLst>
              <a:ext uri="{FF2B5EF4-FFF2-40B4-BE49-F238E27FC236}">
                <a16:creationId xmlns:a16="http://schemas.microsoft.com/office/drawing/2014/main" id="{B24A3776-7255-F75F-B0D7-C2E7F8CA224D}"/>
              </a:ext>
            </a:extLst>
          </p:cNvPr>
          <p:cNvSpPr txBox="1"/>
          <p:nvPr/>
        </p:nvSpPr>
        <p:spPr>
          <a:xfrm>
            <a:off x="6702901" y="1001111"/>
            <a:ext cx="538454" cy="369332"/>
          </a:xfrm>
          <a:prstGeom prst="rect">
            <a:avLst/>
          </a:prstGeom>
          <a:noFill/>
        </p:spPr>
        <p:txBody>
          <a:bodyPr wrap="square" rtlCol="0">
            <a:spAutoFit/>
          </a:bodyPr>
          <a:lstStyle/>
          <a:p>
            <a:r>
              <a:rPr kumimoji="1" lang="en-US" altLang="zh-CN" dirty="0"/>
              <a:t>j</a:t>
            </a:r>
            <a:endParaRPr kumimoji="1" lang="zh-CN" altLang="en-US" baseline="-25000" dirty="0"/>
          </a:p>
        </p:txBody>
      </p:sp>
      <p:pic>
        <p:nvPicPr>
          <p:cNvPr id="73" name="内容占位符 39">
            <a:extLst>
              <a:ext uri="{FF2B5EF4-FFF2-40B4-BE49-F238E27FC236}">
                <a16:creationId xmlns:a16="http://schemas.microsoft.com/office/drawing/2014/main" id="{73AF9212-0D5B-7CEF-B07C-758B340016A6}"/>
              </a:ext>
            </a:extLst>
          </p:cNvPr>
          <p:cNvPicPr>
            <a:picLocks noGrp="1" noChangeAspect="1"/>
          </p:cNvPicPr>
          <p:nvPr>
            <p:ph idx="1"/>
          </p:nvPr>
        </p:nvPicPr>
        <p:blipFill>
          <a:blip r:embed="rId7"/>
          <a:stretch>
            <a:fillRect/>
          </a:stretch>
        </p:blipFill>
        <p:spPr>
          <a:xfrm>
            <a:off x="2272720" y="2675821"/>
            <a:ext cx="1610793" cy="1451833"/>
          </a:xfrm>
          <a:prstGeom prst="rect">
            <a:avLst/>
          </a:prstGeom>
        </p:spPr>
      </p:pic>
      <p:sp>
        <p:nvSpPr>
          <p:cNvPr id="74" name="矩形 73">
            <a:extLst>
              <a:ext uri="{FF2B5EF4-FFF2-40B4-BE49-F238E27FC236}">
                <a16:creationId xmlns:a16="http://schemas.microsoft.com/office/drawing/2014/main" id="{6C13C18E-1E26-9DDC-AD95-5D9024C1F619}"/>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spTree>
    <p:extLst>
      <p:ext uri="{BB962C8B-B14F-4D97-AF65-F5344CB8AC3E}">
        <p14:creationId xmlns:p14="http://schemas.microsoft.com/office/powerpoint/2010/main" val="709310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Visualization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pic>
        <p:nvPicPr>
          <p:cNvPr id="2" name="图片 1">
            <a:extLst>
              <a:ext uri="{FF2B5EF4-FFF2-40B4-BE49-F238E27FC236}">
                <a16:creationId xmlns:a16="http://schemas.microsoft.com/office/drawing/2014/main" id="{37E8A8C4-C1A0-3489-EEDD-677779F4A640}"/>
              </a:ext>
            </a:extLst>
          </p:cNvPr>
          <p:cNvPicPr>
            <a:picLocks noChangeAspect="1"/>
          </p:cNvPicPr>
          <p:nvPr/>
        </p:nvPicPr>
        <p:blipFill>
          <a:blip r:embed="rId4"/>
          <a:stretch>
            <a:fillRect/>
          </a:stretch>
        </p:blipFill>
        <p:spPr>
          <a:xfrm>
            <a:off x="5567548" y="1597290"/>
            <a:ext cx="6139461" cy="3315488"/>
          </a:xfrm>
          <a:prstGeom prst="rect">
            <a:avLst/>
          </a:prstGeom>
        </p:spPr>
      </p:pic>
      <p:sp>
        <p:nvSpPr>
          <p:cNvPr id="4" name="文本框 3">
            <a:extLst>
              <a:ext uri="{FF2B5EF4-FFF2-40B4-BE49-F238E27FC236}">
                <a16:creationId xmlns:a16="http://schemas.microsoft.com/office/drawing/2014/main" id="{B9E2A379-D8F9-C6B9-6BD0-E642834065C6}"/>
              </a:ext>
            </a:extLst>
          </p:cNvPr>
          <p:cNvSpPr txBox="1"/>
          <p:nvPr/>
        </p:nvSpPr>
        <p:spPr>
          <a:xfrm>
            <a:off x="1619571" y="4901626"/>
            <a:ext cx="3142445" cy="369332"/>
          </a:xfrm>
          <a:prstGeom prst="rect">
            <a:avLst/>
          </a:prstGeom>
          <a:noFill/>
        </p:spPr>
        <p:txBody>
          <a:bodyPr wrap="square" rtlCol="0">
            <a:spAutoFit/>
          </a:bodyPr>
          <a:lstStyle/>
          <a:p>
            <a:r>
              <a:rPr kumimoji="1" lang="en-US" altLang="zh-CN" dirty="0"/>
              <a:t>VC network: VC co-invest</a:t>
            </a:r>
            <a:endParaRPr kumimoji="1" lang="zh-CN" altLang="en-US" dirty="0"/>
          </a:p>
        </p:txBody>
      </p:sp>
      <p:sp>
        <p:nvSpPr>
          <p:cNvPr id="5" name="文本框 4">
            <a:extLst>
              <a:ext uri="{FF2B5EF4-FFF2-40B4-BE49-F238E27FC236}">
                <a16:creationId xmlns:a16="http://schemas.microsoft.com/office/drawing/2014/main" id="{756418AA-3DC4-29DC-230A-F61D167E1D74}"/>
              </a:ext>
            </a:extLst>
          </p:cNvPr>
          <p:cNvSpPr txBox="1"/>
          <p:nvPr/>
        </p:nvSpPr>
        <p:spPr>
          <a:xfrm>
            <a:off x="5654790" y="4912778"/>
            <a:ext cx="6210546" cy="369332"/>
          </a:xfrm>
          <a:prstGeom prst="rect">
            <a:avLst/>
          </a:prstGeom>
          <a:noFill/>
        </p:spPr>
        <p:txBody>
          <a:bodyPr wrap="square" rtlCol="0">
            <a:spAutoFit/>
          </a:bodyPr>
          <a:lstStyle/>
          <a:p>
            <a:r>
              <a:rPr kumimoji="1" lang="en-US" altLang="zh-CN" dirty="0"/>
              <a:t>Visualization for attentional matrix by MDS algorithm</a:t>
            </a:r>
            <a:endParaRPr kumimoji="1" lang="zh-CN" altLang="en-US" dirty="0"/>
          </a:p>
        </p:txBody>
      </p:sp>
      <p:pic>
        <p:nvPicPr>
          <p:cNvPr id="11" name="Picture 2" descr="PLOS ONE: Characteristics of Venture Capital Network and Its Correlation  with Regional Economy: Evidence from China">
            <a:extLst>
              <a:ext uri="{FF2B5EF4-FFF2-40B4-BE49-F238E27FC236}">
                <a16:creationId xmlns:a16="http://schemas.microsoft.com/office/drawing/2014/main" id="{9601573A-31FC-69AE-278F-D8C20BD4C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29" y="1794383"/>
            <a:ext cx="4506283" cy="2799014"/>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A37C203-7451-C3D8-C5E9-AFBC6DF83F2E}"/>
              </a:ext>
            </a:extLst>
          </p:cNvPr>
          <p:cNvSpPr/>
          <p:nvPr/>
        </p:nvSpPr>
        <p:spPr>
          <a:xfrm>
            <a:off x="635619" y="1364917"/>
            <a:ext cx="4753509" cy="3315488"/>
          </a:xfrm>
          <a:prstGeom prst="rect">
            <a:avLst/>
          </a:prstGeom>
          <a:solidFill>
            <a:schemeClr val="bg1">
              <a:alpha val="3902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AC6FEE78-B0D1-BD37-BA06-7F7E7F568DDD}"/>
              </a:ext>
            </a:extLst>
          </p:cNvPr>
          <p:cNvPicPr>
            <a:picLocks noChangeAspect="1"/>
          </p:cNvPicPr>
          <p:nvPr/>
        </p:nvPicPr>
        <p:blipFill>
          <a:blip r:embed="rId6"/>
          <a:stretch>
            <a:fillRect/>
          </a:stretch>
        </p:blipFill>
        <p:spPr>
          <a:xfrm>
            <a:off x="4945052" y="1326098"/>
            <a:ext cx="931314" cy="541462"/>
          </a:xfrm>
          <a:prstGeom prst="rect">
            <a:avLst/>
          </a:prstGeom>
        </p:spPr>
      </p:pic>
    </p:spTree>
    <p:extLst>
      <p:ext uri="{BB962C8B-B14F-4D97-AF65-F5344CB8AC3E}">
        <p14:creationId xmlns:p14="http://schemas.microsoft.com/office/powerpoint/2010/main" val="3368861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Variational</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Graph</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Autoencoder</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VGAE</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Link</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prediction</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as</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proxy</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Network</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Completion</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Static</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completion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Dynamic</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completion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As</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generative</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model</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Graph</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Generation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Graph</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RNN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Normalizing</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Flows</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Diffusion</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models</a:t>
            </a:r>
            <a:endParaRPr kumimoji="1" lang="zh-CN" altLang="en-US" sz="1600" dirty="0">
              <a:latin typeface="Arial" panose="020B0604020202020204" pitchFamily="34" charset="0"/>
              <a:ea typeface="FangSong"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C3CDE3C3-A45C-E902-9E5A-5ACD5EC77770}"/>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6441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Centrality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pic>
        <p:nvPicPr>
          <p:cNvPr id="3" name="图片 2">
            <a:extLst>
              <a:ext uri="{FF2B5EF4-FFF2-40B4-BE49-F238E27FC236}">
                <a16:creationId xmlns:a16="http://schemas.microsoft.com/office/drawing/2014/main" id="{2006A34B-B99E-19D4-7B84-753D662EF2F3}"/>
              </a:ext>
            </a:extLst>
          </p:cNvPr>
          <p:cNvPicPr>
            <a:picLocks noChangeAspect="1"/>
          </p:cNvPicPr>
          <p:nvPr/>
        </p:nvPicPr>
        <p:blipFill>
          <a:blip r:embed="rId4"/>
          <a:stretch>
            <a:fillRect/>
          </a:stretch>
        </p:blipFill>
        <p:spPr>
          <a:xfrm>
            <a:off x="814039" y="1501724"/>
            <a:ext cx="9881381" cy="3957594"/>
          </a:xfrm>
          <a:prstGeom prst="rect">
            <a:avLst/>
          </a:prstGeom>
        </p:spPr>
      </p:pic>
      <p:sp>
        <p:nvSpPr>
          <p:cNvPr id="6" name="文本框 5">
            <a:extLst>
              <a:ext uri="{FF2B5EF4-FFF2-40B4-BE49-F238E27FC236}">
                <a16:creationId xmlns:a16="http://schemas.microsoft.com/office/drawing/2014/main" id="{CFF2D27B-C31B-BDF4-0EA0-88B4269CA292}"/>
              </a:ext>
            </a:extLst>
          </p:cNvPr>
          <p:cNvSpPr txBox="1"/>
          <p:nvPr/>
        </p:nvSpPr>
        <p:spPr>
          <a:xfrm>
            <a:off x="5418266" y="1286781"/>
            <a:ext cx="978794" cy="369332"/>
          </a:xfrm>
          <a:prstGeom prst="rect">
            <a:avLst/>
          </a:prstGeom>
          <a:noFill/>
        </p:spPr>
        <p:txBody>
          <a:bodyPr wrap="square" rtlCol="0">
            <a:spAutoFit/>
          </a:bodyPr>
          <a:lstStyle/>
          <a:p>
            <a:r>
              <a:rPr kumimoji="1" lang="en-US" altLang="zh-CN" dirty="0"/>
              <a:t>Label</a:t>
            </a:r>
            <a:endParaRPr kumimoji="1" lang="zh-CN" altLang="en-US" dirty="0"/>
          </a:p>
        </p:txBody>
      </p:sp>
      <p:sp>
        <p:nvSpPr>
          <p:cNvPr id="10" name="文本框 9">
            <a:extLst>
              <a:ext uri="{FF2B5EF4-FFF2-40B4-BE49-F238E27FC236}">
                <a16:creationId xmlns:a16="http://schemas.microsoft.com/office/drawing/2014/main" id="{DB53EBC7-4E11-F13D-412B-1DA14CF05784}"/>
              </a:ext>
            </a:extLst>
          </p:cNvPr>
          <p:cNvSpPr txBox="1"/>
          <p:nvPr/>
        </p:nvSpPr>
        <p:spPr>
          <a:xfrm>
            <a:off x="9537358" y="1286781"/>
            <a:ext cx="978794" cy="369332"/>
          </a:xfrm>
          <a:prstGeom prst="rect">
            <a:avLst/>
          </a:prstGeom>
          <a:noFill/>
        </p:spPr>
        <p:txBody>
          <a:bodyPr wrap="square" rtlCol="0">
            <a:spAutoFit/>
          </a:bodyPr>
          <a:lstStyle/>
          <a:p>
            <a:r>
              <a:rPr kumimoji="1" lang="en-US" altLang="zh-CN" dirty="0"/>
              <a:t>Label</a:t>
            </a:r>
            <a:endParaRPr kumimoji="1" lang="zh-CN" altLang="en-US" dirty="0"/>
          </a:p>
        </p:txBody>
      </p:sp>
      <p:pic>
        <p:nvPicPr>
          <p:cNvPr id="13" name="图片 12">
            <a:extLst>
              <a:ext uri="{FF2B5EF4-FFF2-40B4-BE49-F238E27FC236}">
                <a16:creationId xmlns:a16="http://schemas.microsoft.com/office/drawing/2014/main" id="{EAFFC2FA-758B-BFBA-5FB6-36376C544BD5}"/>
              </a:ext>
            </a:extLst>
          </p:cNvPr>
          <p:cNvPicPr>
            <a:picLocks noChangeAspect="1"/>
          </p:cNvPicPr>
          <p:nvPr/>
        </p:nvPicPr>
        <p:blipFill>
          <a:blip r:embed="rId5"/>
          <a:stretch>
            <a:fillRect/>
          </a:stretch>
        </p:blipFill>
        <p:spPr>
          <a:xfrm>
            <a:off x="5208628" y="5369300"/>
            <a:ext cx="1065311" cy="619367"/>
          </a:xfrm>
          <a:prstGeom prst="rect">
            <a:avLst/>
          </a:prstGeom>
        </p:spPr>
      </p:pic>
    </p:spTree>
    <p:extLst>
      <p:ext uri="{BB962C8B-B14F-4D97-AF65-F5344CB8AC3E}">
        <p14:creationId xmlns:p14="http://schemas.microsoft.com/office/powerpoint/2010/main" val="1899353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Centrality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pic>
        <p:nvPicPr>
          <p:cNvPr id="2" name="图片 1">
            <a:extLst>
              <a:ext uri="{FF2B5EF4-FFF2-40B4-BE49-F238E27FC236}">
                <a16:creationId xmlns:a16="http://schemas.microsoft.com/office/drawing/2014/main" id="{7831393D-F39E-F55C-29C4-BFC59200E341}"/>
              </a:ext>
            </a:extLst>
          </p:cNvPr>
          <p:cNvPicPr>
            <a:picLocks noChangeAspect="1"/>
          </p:cNvPicPr>
          <p:nvPr/>
        </p:nvPicPr>
        <p:blipFill>
          <a:blip r:embed="rId4"/>
          <a:stretch>
            <a:fillRect/>
          </a:stretch>
        </p:blipFill>
        <p:spPr>
          <a:xfrm>
            <a:off x="635619" y="1241395"/>
            <a:ext cx="7547536" cy="4702515"/>
          </a:xfrm>
          <a:prstGeom prst="rect">
            <a:avLst/>
          </a:prstGeom>
        </p:spPr>
      </p:pic>
      <p:sp>
        <p:nvSpPr>
          <p:cNvPr id="5" name="文本框 4">
            <a:extLst>
              <a:ext uri="{FF2B5EF4-FFF2-40B4-BE49-F238E27FC236}">
                <a16:creationId xmlns:a16="http://schemas.microsoft.com/office/drawing/2014/main" id="{E7D67363-BA12-880E-5B2B-567F21AC3ABF}"/>
              </a:ext>
            </a:extLst>
          </p:cNvPr>
          <p:cNvSpPr txBox="1"/>
          <p:nvPr/>
        </p:nvSpPr>
        <p:spPr>
          <a:xfrm>
            <a:off x="8518687" y="1460758"/>
            <a:ext cx="3313090" cy="3416320"/>
          </a:xfrm>
          <a:prstGeom prst="rect">
            <a:avLst/>
          </a:prstGeom>
          <a:noFill/>
        </p:spPr>
        <p:txBody>
          <a:bodyPr wrap="square">
            <a:spAutoFit/>
          </a:bodyPr>
          <a:lstStyle/>
          <a:p>
            <a:r>
              <a:rPr lang="en" altLang="zh-CN" dirty="0"/>
              <a:t>Figure 1. T</a:t>
            </a:r>
            <a:r>
              <a:rPr lang="en-US" altLang="zh-CN" dirty="0"/>
              <a:t>h</a:t>
            </a:r>
            <a:r>
              <a:rPr lang="en" altLang="zh-CN" dirty="0"/>
              <a:t>e comparison between the spreading power of </a:t>
            </a:r>
            <a:r>
              <a:rPr lang="en" altLang="zh-CN" dirty="0" err="1"/>
              <a:t>dif</a:t>
            </a:r>
            <a:r>
              <a:rPr lang="en-US" altLang="zh-CN" dirty="0"/>
              <a:t>f</a:t>
            </a:r>
            <a:r>
              <a:rPr lang="en" altLang="zh-CN" dirty="0" err="1"/>
              <a:t>erent</a:t>
            </a:r>
            <a:r>
              <a:rPr lang="en" altLang="zh-CN" dirty="0"/>
              <a:t> ranking algorithms over F(t). In panels (a) and (b), we plot the average number of F(t) for t = 3 of the top-L users as ranked by the f</a:t>
            </a:r>
            <a:r>
              <a:rPr lang="en-US" altLang="zh-CN" dirty="0" err="1"/>
              <a:t>i</a:t>
            </a:r>
            <a:r>
              <a:rPr lang="en" altLang="zh-CN" dirty="0" err="1"/>
              <a:t>ve</a:t>
            </a:r>
            <a:r>
              <a:rPr lang="en" altLang="zh-CN" dirty="0"/>
              <a:t> centrality measures of Cora (a) and </a:t>
            </a:r>
            <a:r>
              <a:rPr lang="en" altLang="zh-CN" dirty="0" err="1"/>
              <a:t>Citeseer</a:t>
            </a:r>
            <a:r>
              <a:rPr lang="en" altLang="zh-CN" dirty="0"/>
              <a:t> (b) graphs, while in panels (b) and (d), we plot the average number of F(t) for t = 9 of Cora (c) and </a:t>
            </a:r>
            <a:r>
              <a:rPr lang="en" altLang="zh-CN" dirty="0" err="1"/>
              <a:t>Citeseer</a:t>
            </a:r>
            <a:r>
              <a:rPr lang="en" altLang="zh-CN" dirty="0"/>
              <a:t> (d) graphs.</a:t>
            </a:r>
            <a:endParaRPr lang="zh-CN" altLang="en-US" dirty="0"/>
          </a:p>
        </p:txBody>
      </p:sp>
    </p:spTree>
    <p:extLst>
      <p:ext uri="{BB962C8B-B14F-4D97-AF65-F5344CB8AC3E}">
        <p14:creationId xmlns:p14="http://schemas.microsoft.com/office/powerpoint/2010/main" val="3692681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Centrality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pic>
        <p:nvPicPr>
          <p:cNvPr id="2" name="图片 1">
            <a:extLst>
              <a:ext uri="{FF2B5EF4-FFF2-40B4-BE49-F238E27FC236}">
                <a16:creationId xmlns:a16="http://schemas.microsoft.com/office/drawing/2014/main" id="{74304CF3-11EE-246F-E372-685FD137991D}"/>
              </a:ext>
            </a:extLst>
          </p:cNvPr>
          <p:cNvPicPr>
            <a:picLocks noChangeAspect="1"/>
          </p:cNvPicPr>
          <p:nvPr/>
        </p:nvPicPr>
        <p:blipFill>
          <a:blip r:embed="rId4"/>
          <a:stretch>
            <a:fillRect/>
          </a:stretch>
        </p:blipFill>
        <p:spPr>
          <a:xfrm>
            <a:off x="724829" y="3885242"/>
            <a:ext cx="10601629" cy="1787248"/>
          </a:xfrm>
          <a:prstGeom prst="rect">
            <a:avLst/>
          </a:prstGeom>
        </p:spPr>
      </p:pic>
      <p:pic>
        <p:nvPicPr>
          <p:cNvPr id="4" name="图片 3">
            <a:extLst>
              <a:ext uri="{FF2B5EF4-FFF2-40B4-BE49-F238E27FC236}">
                <a16:creationId xmlns:a16="http://schemas.microsoft.com/office/drawing/2014/main" id="{353647F7-47CA-A1DA-95CD-66281B098961}"/>
              </a:ext>
            </a:extLst>
          </p:cNvPr>
          <p:cNvPicPr>
            <a:picLocks noChangeAspect="1"/>
          </p:cNvPicPr>
          <p:nvPr/>
        </p:nvPicPr>
        <p:blipFill>
          <a:blip r:embed="rId5"/>
          <a:stretch>
            <a:fillRect/>
          </a:stretch>
        </p:blipFill>
        <p:spPr>
          <a:xfrm>
            <a:off x="6253407" y="123504"/>
            <a:ext cx="4384542" cy="3761738"/>
          </a:xfrm>
          <a:prstGeom prst="rect">
            <a:avLst/>
          </a:prstGeom>
        </p:spPr>
      </p:pic>
    </p:spTree>
    <p:extLst>
      <p:ext uri="{BB962C8B-B14F-4D97-AF65-F5344CB8AC3E}">
        <p14:creationId xmlns:p14="http://schemas.microsoft.com/office/powerpoint/2010/main" val="3659520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Node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Clustering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pic>
        <p:nvPicPr>
          <p:cNvPr id="3" name="图片 2">
            <a:extLst>
              <a:ext uri="{FF2B5EF4-FFF2-40B4-BE49-F238E27FC236}">
                <a16:creationId xmlns:a16="http://schemas.microsoft.com/office/drawing/2014/main" id="{1EC555D4-90E9-E07A-3502-4306D982C939}"/>
              </a:ext>
            </a:extLst>
          </p:cNvPr>
          <p:cNvPicPr>
            <a:picLocks noChangeAspect="1"/>
          </p:cNvPicPr>
          <p:nvPr/>
        </p:nvPicPr>
        <p:blipFill>
          <a:blip r:embed="rId4"/>
          <a:stretch>
            <a:fillRect/>
          </a:stretch>
        </p:blipFill>
        <p:spPr>
          <a:xfrm>
            <a:off x="633374" y="2017928"/>
            <a:ext cx="8182932" cy="2319772"/>
          </a:xfrm>
          <a:prstGeom prst="rect">
            <a:avLst/>
          </a:prstGeom>
        </p:spPr>
      </p:pic>
      <p:sp>
        <p:nvSpPr>
          <p:cNvPr id="4" name="文本框 3">
            <a:extLst>
              <a:ext uri="{FF2B5EF4-FFF2-40B4-BE49-F238E27FC236}">
                <a16:creationId xmlns:a16="http://schemas.microsoft.com/office/drawing/2014/main" id="{EBAACA6D-A9A7-849F-3EFD-9314905B601E}"/>
              </a:ext>
            </a:extLst>
          </p:cNvPr>
          <p:cNvSpPr txBox="1"/>
          <p:nvPr/>
        </p:nvSpPr>
        <p:spPr>
          <a:xfrm>
            <a:off x="2428122" y="4543432"/>
            <a:ext cx="5962919" cy="369332"/>
          </a:xfrm>
          <a:prstGeom prst="rect">
            <a:avLst/>
          </a:prstGeom>
          <a:noFill/>
        </p:spPr>
        <p:txBody>
          <a:bodyPr wrap="square" rtlCol="0">
            <a:spAutoFit/>
          </a:bodyPr>
          <a:lstStyle/>
          <a:p>
            <a:r>
              <a:rPr kumimoji="1" lang="en-US" altLang="zh-CN" dirty="0"/>
              <a:t>Visualization for Node Representation Vectors</a:t>
            </a:r>
            <a:endParaRPr kumimoji="1" lang="zh-CN" altLang="en-US" dirty="0"/>
          </a:p>
        </p:txBody>
      </p:sp>
      <p:sp>
        <p:nvSpPr>
          <p:cNvPr id="5" name="文本框 4">
            <a:extLst>
              <a:ext uri="{FF2B5EF4-FFF2-40B4-BE49-F238E27FC236}">
                <a16:creationId xmlns:a16="http://schemas.microsoft.com/office/drawing/2014/main" id="{8BCABDA1-1397-DF11-98C7-CC43D51A6B2C}"/>
              </a:ext>
            </a:extLst>
          </p:cNvPr>
          <p:cNvSpPr txBox="1"/>
          <p:nvPr/>
        </p:nvSpPr>
        <p:spPr>
          <a:xfrm>
            <a:off x="1025911" y="1620155"/>
            <a:ext cx="2253803" cy="369332"/>
          </a:xfrm>
          <a:prstGeom prst="rect">
            <a:avLst/>
          </a:prstGeom>
          <a:noFill/>
        </p:spPr>
        <p:txBody>
          <a:bodyPr wrap="square" rtlCol="0">
            <a:spAutoFit/>
          </a:bodyPr>
          <a:lstStyle/>
          <a:p>
            <a:r>
              <a:rPr kumimoji="1" lang="en-US" altLang="zh-CN" dirty="0"/>
              <a:t>Cora dataset</a:t>
            </a:r>
            <a:endParaRPr kumimoji="1" lang="zh-CN" altLang="en-US" dirty="0"/>
          </a:p>
        </p:txBody>
      </p:sp>
      <p:pic>
        <p:nvPicPr>
          <p:cNvPr id="6" name="图片 5">
            <a:extLst>
              <a:ext uri="{FF2B5EF4-FFF2-40B4-BE49-F238E27FC236}">
                <a16:creationId xmlns:a16="http://schemas.microsoft.com/office/drawing/2014/main" id="{44698D7B-0A4F-D748-DF40-473F6DC7740C}"/>
              </a:ext>
            </a:extLst>
          </p:cNvPr>
          <p:cNvPicPr>
            <a:picLocks noChangeAspect="1"/>
          </p:cNvPicPr>
          <p:nvPr/>
        </p:nvPicPr>
        <p:blipFill>
          <a:blip r:embed="rId5"/>
          <a:stretch>
            <a:fillRect/>
          </a:stretch>
        </p:blipFill>
        <p:spPr>
          <a:xfrm>
            <a:off x="9336271" y="2206263"/>
            <a:ext cx="2780159" cy="2337167"/>
          </a:xfrm>
          <a:prstGeom prst="rect">
            <a:avLst/>
          </a:prstGeom>
        </p:spPr>
      </p:pic>
      <p:sp>
        <p:nvSpPr>
          <p:cNvPr id="10" name="文本框 9">
            <a:extLst>
              <a:ext uri="{FF2B5EF4-FFF2-40B4-BE49-F238E27FC236}">
                <a16:creationId xmlns:a16="http://schemas.microsoft.com/office/drawing/2014/main" id="{98B278A2-8C44-FFA0-14FD-6DBD4EB50905}"/>
              </a:ext>
            </a:extLst>
          </p:cNvPr>
          <p:cNvSpPr txBox="1"/>
          <p:nvPr/>
        </p:nvSpPr>
        <p:spPr>
          <a:xfrm>
            <a:off x="3970245" y="1591713"/>
            <a:ext cx="2125755" cy="369332"/>
          </a:xfrm>
          <a:prstGeom prst="rect">
            <a:avLst/>
          </a:prstGeom>
          <a:noFill/>
        </p:spPr>
        <p:txBody>
          <a:bodyPr wrap="square">
            <a:spAutoFit/>
          </a:bodyPr>
          <a:lstStyle/>
          <a:p>
            <a:r>
              <a:rPr lang="en" altLang="zh-CN" b="0" i="0" dirty="0" err="1">
                <a:solidFill>
                  <a:srgbClr val="222222"/>
                </a:solidFill>
                <a:effectLst/>
                <a:latin typeface="-apple-system"/>
              </a:rPr>
              <a:t>GraphSAGE</a:t>
            </a:r>
            <a:endParaRPr lang="zh-CN" altLang="en-US" dirty="0"/>
          </a:p>
        </p:txBody>
      </p:sp>
      <p:sp>
        <p:nvSpPr>
          <p:cNvPr id="11" name="文本框 10">
            <a:extLst>
              <a:ext uri="{FF2B5EF4-FFF2-40B4-BE49-F238E27FC236}">
                <a16:creationId xmlns:a16="http://schemas.microsoft.com/office/drawing/2014/main" id="{1E5E74F8-26C6-DAC1-9779-26D07D2CAF21}"/>
              </a:ext>
            </a:extLst>
          </p:cNvPr>
          <p:cNvSpPr txBox="1"/>
          <p:nvPr/>
        </p:nvSpPr>
        <p:spPr>
          <a:xfrm>
            <a:off x="6786533" y="1590803"/>
            <a:ext cx="2125755" cy="369332"/>
          </a:xfrm>
          <a:prstGeom prst="rect">
            <a:avLst/>
          </a:prstGeom>
          <a:noFill/>
        </p:spPr>
        <p:txBody>
          <a:bodyPr wrap="square">
            <a:spAutoFit/>
          </a:bodyPr>
          <a:lstStyle/>
          <a:p>
            <a:r>
              <a:rPr lang="en-US" altLang="zh-CN" b="0" i="0" dirty="0">
                <a:solidFill>
                  <a:srgbClr val="222222"/>
                </a:solidFill>
                <a:effectLst/>
                <a:latin typeface="-apple-system"/>
              </a:rPr>
              <a:t>Ours</a:t>
            </a:r>
            <a:endParaRPr lang="zh-CN" altLang="en-US" dirty="0"/>
          </a:p>
        </p:txBody>
      </p:sp>
      <p:sp>
        <p:nvSpPr>
          <p:cNvPr id="12" name="文本框 11">
            <a:extLst>
              <a:ext uri="{FF2B5EF4-FFF2-40B4-BE49-F238E27FC236}">
                <a16:creationId xmlns:a16="http://schemas.microsoft.com/office/drawing/2014/main" id="{ED424377-AC61-EE0F-77C7-1BF5C314425A}"/>
              </a:ext>
            </a:extLst>
          </p:cNvPr>
          <p:cNvSpPr txBox="1"/>
          <p:nvPr/>
        </p:nvSpPr>
        <p:spPr>
          <a:xfrm>
            <a:off x="9977718" y="2528047"/>
            <a:ext cx="887506" cy="276999"/>
          </a:xfrm>
          <a:prstGeom prst="rect">
            <a:avLst/>
          </a:prstGeom>
          <a:noFill/>
        </p:spPr>
        <p:txBody>
          <a:bodyPr wrap="square" rtlCol="0">
            <a:spAutoFit/>
          </a:bodyPr>
          <a:lstStyle/>
          <a:p>
            <a:r>
              <a:rPr kumimoji="1" lang="en-US" altLang="zh-CN" sz="1200" dirty="0"/>
              <a:t>ours</a:t>
            </a:r>
            <a:endParaRPr kumimoji="1" lang="zh-CN" altLang="en-US" sz="1200" dirty="0"/>
          </a:p>
        </p:txBody>
      </p:sp>
    </p:spTree>
    <p:extLst>
      <p:ext uri="{BB962C8B-B14F-4D97-AF65-F5344CB8AC3E}">
        <p14:creationId xmlns:p14="http://schemas.microsoft.com/office/powerpoint/2010/main" val="19587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Node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Clustering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pic>
        <p:nvPicPr>
          <p:cNvPr id="2" name="图片 1">
            <a:extLst>
              <a:ext uri="{FF2B5EF4-FFF2-40B4-BE49-F238E27FC236}">
                <a16:creationId xmlns:a16="http://schemas.microsoft.com/office/drawing/2014/main" id="{E417D943-F14E-365C-B114-5AD087446F96}"/>
              </a:ext>
            </a:extLst>
          </p:cNvPr>
          <p:cNvPicPr>
            <a:picLocks noChangeAspect="1"/>
          </p:cNvPicPr>
          <p:nvPr/>
        </p:nvPicPr>
        <p:blipFill>
          <a:blip r:embed="rId4"/>
          <a:stretch>
            <a:fillRect/>
          </a:stretch>
        </p:blipFill>
        <p:spPr>
          <a:xfrm>
            <a:off x="1025911" y="1608349"/>
            <a:ext cx="9948096" cy="4064161"/>
          </a:xfrm>
          <a:prstGeom prst="rect">
            <a:avLst/>
          </a:prstGeom>
        </p:spPr>
      </p:pic>
      <p:sp>
        <p:nvSpPr>
          <p:cNvPr id="3" name="文本框 2">
            <a:extLst>
              <a:ext uri="{FF2B5EF4-FFF2-40B4-BE49-F238E27FC236}">
                <a16:creationId xmlns:a16="http://schemas.microsoft.com/office/drawing/2014/main" id="{908ECBA1-07BE-C8B7-3899-1BBE931D592C}"/>
              </a:ext>
            </a:extLst>
          </p:cNvPr>
          <p:cNvSpPr txBox="1"/>
          <p:nvPr/>
        </p:nvSpPr>
        <p:spPr>
          <a:xfrm>
            <a:off x="5288707" y="5642350"/>
            <a:ext cx="3603812" cy="369332"/>
          </a:xfrm>
          <a:prstGeom prst="rect">
            <a:avLst/>
          </a:prstGeom>
          <a:noFill/>
        </p:spPr>
        <p:txBody>
          <a:bodyPr wrap="square" rtlCol="0">
            <a:spAutoFit/>
          </a:bodyPr>
          <a:lstStyle/>
          <a:p>
            <a:r>
              <a:rPr kumimoji="1" lang="en-US" altLang="zh-CN" dirty="0"/>
              <a:t>Deep</a:t>
            </a:r>
            <a:r>
              <a:rPr kumimoji="1" lang="zh-CN" altLang="en-US" dirty="0"/>
              <a:t> </a:t>
            </a:r>
            <a:r>
              <a:rPr kumimoji="1" lang="en-US" altLang="zh-CN" dirty="0"/>
              <a:t>Linker</a:t>
            </a:r>
            <a:r>
              <a:rPr kumimoji="1" lang="zh-CN" altLang="en-US" dirty="0"/>
              <a:t> </a:t>
            </a:r>
            <a:r>
              <a:rPr kumimoji="1" lang="en-US" altLang="zh-CN" dirty="0"/>
              <a:t>=</a:t>
            </a:r>
            <a:r>
              <a:rPr kumimoji="1" lang="zh-CN" altLang="en-US" dirty="0"/>
              <a:t> </a:t>
            </a:r>
            <a:r>
              <a:rPr kumimoji="1" lang="en-US" altLang="zh-CN" dirty="0"/>
              <a:t>ours</a:t>
            </a:r>
            <a:endParaRPr kumimoji="1" lang="zh-CN" altLang="en-US" dirty="0"/>
          </a:p>
        </p:txBody>
      </p:sp>
      <p:sp>
        <p:nvSpPr>
          <p:cNvPr id="4" name="文本框 3">
            <a:extLst>
              <a:ext uri="{FF2B5EF4-FFF2-40B4-BE49-F238E27FC236}">
                <a16:creationId xmlns:a16="http://schemas.microsoft.com/office/drawing/2014/main" id="{142C9E17-126D-9726-24DF-EC029E9A8B41}"/>
              </a:ext>
            </a:extLst>
          </p:cNvPr>
          <p:cNvSpPr txBox="1"/>
          <p:nvPr/>
        </p:nvSpPr>
        <p:spPr>
          <a:xfrm>
            <a:off x="8448766" y="1963270"/>
            <a:ext cx="887506" cy="369332"/>
          </a:xfrm>
          <a:prstGeom prst="rect">
            <a:avLst/>
          </a:prstGeom>
          <a:noFill/>
        </p:spPr>
        <p:txBody>
          <a:bodyPr wrap="square" rtlCol="0">
            <a:spAutoFit/>
          </a:bodyPr>
          <a:lstStyle/>
          <a:p>
            <a:r>
              <a:rPr kumimoji="1" lang="en-US" altLang="zh-CN" dirty="0"/>
              <a:t>ours</a:t>
            </a:r>
            <a:endParaRPr kumimoji="1" lang="zh-CN" altLang="en-US" dirty="0"/>
          </a:p>
        </p:txBody>
      </p:sp>
    </p:spTree>
    <p:extLst>
      <p:ext uri="{BB962C8B-B14F-4D97-AF65-F5344CB8AC3E}">
        <p14:creationId xmlns:p14="http://schemas.microsoft.com/office/powerpoint/2010/main" val="3649319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Variational</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Graph</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Autoencoder</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VGAE</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Link</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prediction</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as</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intermediate</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task</a:t>
            </a: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Network</a:t>
            </a:r>
            <a:r>
              <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Completion</a:t>
            </a:r>
            <a:endParaRPr kumimoji="1" lang="en-US" altLang="zh-CN" sz="1600" dirty="0">
              <a:solidFill>
                <a:srgbClr val="FF0000"/>
              </a:solidFill>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Static</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completion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Dynamic</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completion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As</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generative</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model</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Graph</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Generation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Graph</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RNN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Normalizing</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Flows</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Diffusion</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models</a:t>
            </a:r>
            <a:endParaRPr kumimoji="1" lang="zh-CN" altLang="en-US" sz="1600" dirty="0">
              <a:latin typeface="Arial" panose="020B0604020202020204" pitchFamily="34" charset="0"/>
              <a:ea typeface="FangSong"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C3CDE3C3-A45C-E902-9E5A-5ACD5EC77770}"/>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04712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3" name="Picture 4" descr="LMP 2354 Hacking Network | MHSc Translational Research">
            <a:extLst>
              <a:ext uri="{FF2B5EF4-FFF2-40B4-BE49-F238E27FC236}">
                <a16:creationId xmlns:a16="http://schemas.microsoft.com/office/drawing/2014/main" id="{A1966FF2-D7FA-66C8-D245-8295DF06982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25911" y="1421191"/>
            <a:ext cx="6019679" cy="4266494"/>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a:extLst>
              <a:ext uri="{FF2B5EF4-FFF2-40B4-BE49-F238E27FC236}">
                <a16:creationId xmlns:a16="http://schemas.microsoft.com/office/drawing/2014/main" id="{F4E305D8-9CF6-5CAF-55E9-383C8073BE31}"/>
              </a:ext>
            </a:extLst>
          </p:cNvPr>
          <p:cNvSpPr/>
          <p:nvPr/>
        </p:nvSpPr>
        <p:spPr>
          <a:xfrm>
            <a:off x="4422593" y="2654522"/>
            <a:ext cx="2622997" cy="2343930"/>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A3E27D53-3F0B-5DB3-9A5E-8DDD839CFBF0}"/>
              </a:ext>
            </a:extLst>
          </p:cNvPr>
          <p:cNvSpPr txBox="1"/>
          <p:nvPr/>
        </p:nvSpPr>
        <p:spPr>
          <a:xfrm>
            <a:off x="7907628" y="1957589"/>
            <a:ext cx="2640169" cy="286232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Missing</a:t>
            </a:r>
            <a:r>
              <a:rPr kumimoji="1" lang="zh-CN" altLang="en-US" dirty="0"/>
              <a:t> </a:t>
            </a:r>
            <a:r>
              <a:rPr kumimoji="1" lang="en-US" altLang="zh-CN" dirty="0"/>
              <a:t>data</a:t>
            </a:r>
          </a:p>
          <a:p>
            <a:pPr marL="285750" indent="-285750">
              <a:buFont typeface="Arial" panose="020B0604020202020204" pitchFamily="34" charset="0"/>
              <a:buChar char="•"/>
            </a:pPr>
            <a:r>
              <a:rPr kumimoji="1" lang="en-US" altLang="zh-CN" dirty="0"/>
              <a:t>Noisy</a:t>
            </a:r>
            <a:r>
              <a:rPr kumimoji="1" lang="zh-CN" altLang="en-US" dirty="0"/>
              <a:t> </a:t>
            </a:r>
            <a:r>
              <a:rPr kumimoji="1" lang="en-US" altLang="zh-CN" dirty="0"/>
              <a:t>data</a:t>
            </a:r>
          </a:p>
          <a:p>
            <a:pPr marL="285750" indent="-285750">
              <a:buFont typeface="Arial" panose="020B0604020202020204" pitchFamily="34" charset="0"/>
              <a:buChar char="•"/>
            </a:pPr>
            <a:r>
              <a:rPr kumimoji="1" lang="en-US" altLang="zh-CN" dirty="0"/>
              <a:t>Incomplete</a:t>
            </a:r>
            <a:r>
              <a:rPr kumimoji="1" lang="zh-CN" altLang="en-US" dirty="0"/>
              <a:t> </a:t>
            </a:r>
            <a:r>
              <a:rPr kumimoji="1" lang="en-US" altLang="zh-CN" dirty="0"/>
              <a:t>information</a:t>
            </a:r>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en-US" altLang="zh-CN" dirty="0"/>
              <a:t>Social</a:t>
            </a:r>
            <a:r>
              <a:rPr kumimoji="1" lang="zh-CN" altLang="en-US" dirty="0"/>
              <a:t> </a:t>
            </a:r>
            <a:r>
              <a:rPr kumimoji="1" lang="en-US" altLang="zh-CN" dirty="0"/>
              <a:t>network</a:t>
            </a:r>
          </a:p>
          <a:p>
            <a:pPr marL="285750" indent="-285750">
              <a:buFont typeface="Arial" panose="020B0604020202020204" pitchFamily="34" charset="0"/>
              <a:buChar char="•"/>
            </a:pPr>
            <a:r>
              <a:rPr kumimoji="1" lang="en-US" altLang="zh-CN" dirty="0"/>
              <a:t>Gene</a:t>
            </a:r>
            <a:r>
              <a:rPr kumimoji="1" lang="zh-CN" altLang="en-US" dirty="0"/>
              <a:t> </a:t>
            </a:r>
            <a:r>
              <a:rPr kumimoji="1" lang="en-US" altLang="zh-CN" dirty="0"/>
              <a:t>network</a:t>
            </a:r>
          </a:p>
          <a:p>
            <a:pPr marL="285750" indent="-285750">
              <a:buFont typeface="Arial" panose="020B0604020202020204" pitchFamily="34" charset="0"/>
              <a:buChar char="•"/>
            </a:pPr>
            <a:r>
              <a:rPr kumimoji="1" lang="en-US" altLang="zh-CN" dirty="0"/>
              <a:t>Brain</a:t>
            </a:r>
            <a:r>
              <a:rPr kumimoji="1" lang="zh-CN" altLang="en-US" dirty="0"/>
              <a:t> </a:t>
            </a:r>
            <a:r>
              <a:rPr kumimoji="1" lang="en-US" altLang="zh-CN" dirty="0"/>
              <a:t>network</a:t>
            </a:r>
          </a:p>
          <a:p>
            <a:pPr marL="285750" indent="-285750">
              <a:buFont typeface="Arial" panose="020B0604020202020204" pitchFamily="34" charset="0"/>
              <a:buChar char="•"/>
            </a:pPr>
            <a:r>
              <a:rPr kumimoji="1" lang="en-US" altLang="zh-CN" dirty="0"/>
              <a:t>Citation</a:t>
            </a:r>
            <a:r>
              <a:rPr kumimoji="1" lang="zh-CN" altLang="en-US" dirty="0"/>
              <a:t> </a:t>
            </a:r>
            <a:r>
              <a:rPr kumimoji="1" lang="en-US" altLang="zh-CN" dirty="0"/>
              <a:t>network</a:t>
            </a:r>
          </a:p>
          <a:p>
            <a:pPr marL="285750" indent="-285750">
              <a:buFont typeface="Arial" panose="020B0604020202020204" pitchFamily="34" charset="0"/>
              <a:buChar char="•"/>
            </a:pPr>
            <a:endParaRPr kumimoji="1" lang="zh-CN" altLang="en-US" dirty="0"/>
          </a:p>
        </p:txBody>
      </p:sp>
      <p:sp>
        <p:nvSpPr>
          <p:cNvPr id="6" name="文本框 5">
            <a:extLst>
              <a:ext uri="{FF2B5EF4-FFF2-40B4-BE49-F238E27FC236}">
                <a16:creationId xmlns:a16="http://schemas.microsoft.com/office/drawing/2014/main" id="{731DA14A-D28D-6953-F103-91E429A6E23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1734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Two</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Kinds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Tasks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3" name="Picture 4" descr="LMP 2354 Hacking Network | MHSc Translational Research">
            <a:extLst>
              <a:ext uri="{FF2B5EF4-FFF2-40B4-BE49-F238E27FC236}">
                <a16:creationId xmlns:a16="http://schemas.microsoft.com/office/drawing/2014/main" id="{A1966FF2-D7FA-66C8-D245-8295DF06982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361422" y="2036505"/>
            <a:ext cx="4804667" cy="3405345"/>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a:extLst>
              <a:ext uri="{FF2B5EF4-FFF2-40B4-BE49-F238E27FC236}">
                <a16:creationId xmlns:a16="http://schemas.microsoft.com/office/drawing/2014/main" id="{F4E305D8-9CF6-5CAF-55E9-383C8073BE31}"/>
              </a:ext>
            </a:extLst>
          </p:cNvPr>
          <p:cNvSpPr/>
          <p:nvPr/>
        </p:nvSpPr>
        <p:spPr>
          <a:xfrm>
            <a:off x="8659743" y="2568848"/>
            <a:ext cx="2622997" cy="2343930"/>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Picture 4" descr="LMP 2354 Hacking Network | MHSc Translational Research">
            <a:extLst>
              <a:ext uri="{FF2B5EF4-FFF2-40B4-BE49-F238E27FC236}">
                <a16:creationId xmlns:a16="http://schemas.microsoft.com/office/drawing/2014/main" id="{C9C90FFB-92EF-6074-8C94-CC180D820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911" y="2036507"/>
            <a:ext cx="4804664" cy="340534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090764D-45B2-5156-AA68-EB6D3F4C10E6}"/>
              </a:ext>
            </a:extLst>
          </p:cNvPr>
          <p:cNvSpPr txBox="1"/>
          <p:nvPr/>
        </p:nvSpPr>
        <p:spPr>
          <a:xfrm>
            <a:off x="2708347" y="1555044"/>
            <a:ext cx="2472744" cy="369332"/>
          </a:xfrm>
          <a:prstGeom prst="rect">
            <a:avLst/>
          </a:prstGeom>
          <a:noFill/>
        </p:spPr>
        <p:txBody>
          <a:bodyPr wrap="square" rtlCol="0">
            <a:spAutoFit/>
          </a:bodyPr>
          <a:lstStyle/>
          <a:p>
            <a:r>
              <a:rPr kumimoji="1" lang="en-US" altLang="zh-CN" dirty="0"/>
              <a:t>Random</a:t>
            </a:r>
            <a:r>
              <a:rPr kumimoji="1" lang="zh-CN" altLang="en-US" dirty="0"/>
              <a:t> </a:t>
            </a:r>
            <a:r>
              <a:rPr kumimoji="1" lang="en-US" altLang="zh-CN" dirty="0"/>
              <a:t>Missing</a:t>
            </a:r>
            <a:endParaRPr kumimoji="1" lang="zh-CN" altLang="en-US" dirty="0"/>
          </a:p>
        </p:txBody>
      </p:sp>
      <p:sp>
        <p:nvSpPr>
          <p:cNvPr id="9" name="文本框 8">
            <a:extLst>
              <a:ext uri="{FF2B5EF4-FFF2-40B4-BE49-F238E27FC236}">
                <a16:creationId xmlns:a16="http://schemas.microsoft.com/office/drawing/2014/main" id="{19784C21-A7F1-D85B-C85F-A3D84D58DB28}"/>
              </a:ext>
            </a:extLst>
          </p:cNvPr>
          <p:cNvSpPr txBox="1"/>
          <p:nvPr/>
        </p:nvSpPr>
        <p:spPr>
          <a:xfrm>
            <a:off x="7702488" y="1555042"/>
            <a:ext cx="2472744" cy="369332"/>
          </a:xfrm>
          <a:prstGeom prst="rect">
            <a:avLst/>
          </a:prstGeom>
          <a:noFill/>
        </p:spPr>
        <p:txBody>
          <a:bodyPr wrap="square" rtlCol="0">
            <a:spAutoFit/>
          </a:bodyPr>
          <a:lstStyle/>
          <a:p>
            <a:r>
              <a:rPr kumimoji="1" lang="en-US" altLang="zh-CN" dirty="0"/>
              <a:t>Block</a:t>
            </a:r>
            <a:r>
              <a:rPr kumimoji="1" lang="zh-CN" altLang="en-US" dirty="0"/>
              <a:t> </a:t>
            </a:r>
            <a:r>
              <a:rPr kumimoji="1" lang="en-US" altLang="zh-CN" dirty="0"/>
              <a:t>Missing</a:t>
            </a:r>
            <a:endParaRPr kumimoji="1" lang="zh-CN" altLang="en-US" dirty="0"/>
          </a:p>
        </p:txBody>
      </p:sp>
      <p:sp>
        <p:nvSpPr>
          <p:cNvPr id="10" name="椭圆 9">
            <a:extLst>
              <a:ext uri="{FF2B5EF4-FFF2-40B4-BE49-F238E27FC236}">
                <a16:creationId xmlns:a16="http://schemas.microsoft.com/office/drawing/2014/main" id="{F5910836-86B8-5D03-702E-A6CB97D64E6D}"/>
              </a:ext>
            </a:extLst>
          </p:cNvPr>
          <p:cNvSpPr/>
          <p:nvPr/>
        </p:nvSpPr>
        <p:spPr>
          <a:xfrm>
            <a:off x="2708347" y="2090090"/>
            <a:ext cx="409129" cy="436392"/>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39DCFD88-8AAB-1C44-1D3A-12BDB974037D}"/>
              </a:ext>
            </a:extLst>
          </p:cNvPr>
          <p:cNvSpPr/>
          <p:nvPr/>
        </p:nvSpPr>
        <p:spPr>
          <a:xfrm>
            <a:off x="2023620" y="4558861"/>
            <a:ext cx="568817" cy="602307"/>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07A842F8-A6AF-7C6B-ECB3-234E19CCE62F}"/>
              </a:ext>
            </a:extLst>
          </p:cNvPr>
          <p:cNvSpPr/>
          <p:nvPr/>
        </p:nvSpPr>
        <p:spPr>
          <a:xfrm>
            <a:off x="3646358" y="3305008"/>
            <a:ext cx="409129" cy="436392"/>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D1B5016B-4E07-557D-AE75-230C87BF1BF4}"/>
              </a:ext>
            </a:extLst>
          </p:cNvPr>
          <p:cNvSpPr/>
          <p:nvPr/>
        </p:nvSpPr>
        <p:spPr>
          <a:xfrm>
            <a:off x="5047122" y="2731449"/>
            <a:ext cx="490793" cy="475390"/>
          </a:xfrm>
          <a:prstGeom prst="ellipse">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48C83070-4793-6AD4-3B44-64D2A1C62E0A}"/>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5793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0674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Matrix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Completion </a:t>
            </a:r>
            <a:r>
              <a:rPr lang="en-US" altLang="zh-CN" sz="3600" dirty="0" err="1">
                <a:solidFill>
                  <a:srgbClr val="C00000"/>
                </a:solidFill>
                <a:latin typeface="微软雅黑" panose="020B0503020204020204" pitchFamily="34" charset="-122"/>
                <a:ea typeface="微软雅黑" panose="020B0503020204020204" pitchFamily="34" charset="-122"/>
              </a:rPr>
              <a:t>v.s</a:t>
            </a:r>
            <a:r>
              <a:rPr lang="en-US" altLang="zh-CN" sz="3600" dirty="0">
                <a:solidFill>
                  <a:srgbClr val="C00000"/>
                </a:solidFill>
                <a:latin typeface="微软雅黑" panose="020B0503020204020204" pitchFamily="34" charset="-122"/>
                <a:ea typeface="微软雅黑" panose="020B0503020204020204" pitchFamily="34" charset="-122"/>
              </a:rPr>
              <a:t>. Network Completion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C5E594D4-3E82-BF02-73AB-3A3FBC770F74}"/>
              </a:ext>
            </a:extLst>
          </p:cNvPr>
          <p:cNvSpPr txBox="1"/>
          <p:nvPr/>
        </p:nvSpPr>
        <p:spPr>
          <a:xfrm>
            <a:off x="574304" y="6328260"/>
            <a:ext cx="7180875" cy="523220"/>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hlinkClick r:id="rId4"/>
              </a:rPr>
              <a:t>https://ieeexplore.ieee.org/document/9334012</a:t>
            </a:r>
            <a:endParaRPr lang="en" altLang="zh-CN" sz="1400" dirty="0">
              <a:latin typeface="微软雅黑" panose="020B0503020204020204" pitchFamily="34" charset="-122"/>
              <a:ea typeface="微软雅黑" panose="020B0503020204020204" pitchFamily="34" charset="-122"/>
            </a:endParaRPr>
          </a:p>
          <a:p>
            <a:endParaRPr lang="zh-CN" altLang="en-US" sz="1400" dirty="0">
              <a:latin typeface="微软雅黑" panose="020B0503020204020204" pitchFamily="34" charset="-122"/>
              <a:ea typeface="微软雅黑" panose="020B0503020204020204" pitchFamily="34" charset="-122"/>
            </a:endParaRPr>
          </a:p>
        </p:txBody>
      </p:sp>
      <p:pic>
        <p:nvPicPr>
          <p:cNvPr id="7170" name="Picture 2">
            <a:extLst>
              <a:ext uri="{FF2B5EF4-FFF2-40B4-BE49-F238E27FC236}">
                <a16:creationId xmlns:a16="http://schemas.microsoft.com/office/drawing/2014/main" id="{92D881F8-842E-DA00-86FA-0080CFE11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2944" y="1794717"/>
            <a:ext cx="8190593" cy="359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11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Kronecker Graphs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文本框 2">
            <a:extLst>
              <a:ext uri="{FF2B5EF4-FFF2-40B4-BE49-F238E27FC236}">
                <a16:creationId xmlns:a16="http://schemas.microsoft.com/office/drawing/2014/main" id="{5027E075-C2E4-249E-F256-FD2051E772AC}"/>
              </a:ext>
            </a:extLst>
          </p:cNvPr>
          <p:cNvSpPr txBox="1"/>
          <p:nvPr/>
        </p:nvSpPr>
        <p:spPr>
          <a:xfrm>
            <a:off x="635619" y="6326769"/>
            <a:ext cx="8456865" cy="318721"/>
          </a:xfrm>
          <a:prstGeom prst="rect">
            <a:avLst/>
          </a:prstGeom>
          <a:noFill/>
        </p:spPr>
        <p:txBody>
          <a:bodyPr wrap="square" rtlCol="0">
            <a:spAutoFit/>
          </a:bodyPr>
          <a:lstStyle/>
          <a:p>
            <a:r>
              <a:rPr lang="en" altLang="zh-CN" sz="1400" b="0" i="0" dirty="0">
                <a:solidFill>
                  <a:srgbClr val="333333"/>
                </a:solidFill>
                <a:effectLst/>
                <a:latin typeface="HelveticaNeue Regular"/>
              </a:rPr>
              <a:t>https://</a:t>
            </a:r>
            <a:r>
              <a:rPr lang="en" altLang="zh-CN" sz="1400" b="0" i="0" dirty="0" err="1">
                <a:solidFill>
                  <a:srgbClr val="333333"/>
                </a:solidFill>
                <a:effectLst/>
                <a:latin typeface="HelveticaNeue Regular"/>
              </a:rPr>
              <a:t>arxiv.org</a:t>
            </a:r>
            <a:r>
              <a:rPr lang="en" altLang="zh-CN" sz="1400" b="0" i="0" dirty="0">
                <a:solidFill>
                  <a:srgbClr val="333333"/>
                </a:solidFill>
                <a:effectLst/>
                <a:latin typeface="HelveticaNeue Regular"/>
              </a:rPr>
              <a:t>/pdf/0812.4905.pdf</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57FEBD2-BE78-49B2-1751-B552D0EFD4CE}"/>
              </a:ext>
            </a:extLst>
          </p:cNvPr>
          <p:cNvPicPr>
            <a:picLocks noChangeAspect="1"/>
          </p:cNvPicPr>
          <p:nvPr/>
        </p:nvPicPr>
        <p:blipFill>
          <a:blip r:embed="rId4"/>
          <a:stretch>
            <a:fillRect/>
          </a:stretch>
        </p:blipFill>
        <p:spPr>
          <a:xfrm>
            <a:off x="724829" y="1504969"/>
            <a:ext cx="4387706" cy="4373273"/>
          </a:xfrm>
          <a:prstGeom prst="rect">
            <a:avLst/>
          </a:prstGeom>
        </p:spPr>
      </p:pic>
      <p:pic>
        <p:nvPicPr>
          <p:cNvPr id="6" name="图片 5">
            <a:extLst>
              <a:ext uri="{FF2B5EF4-FFF2-40B4-BE49-F238E27FC236}">
                <a16:creationId xmlns:a16="http://schemas.microsoft.com/office/drawing/2014/main" id="{10CBD4B5-6626-311E-3509-56BEAB7EB5E3}"/>
              </a:ext>
            </a:extLst>
          </p:cNvPr>
          <p:cNvPicPr>
            <a:picLocks noChangeAspect="1"/>
          </p:cNvPicPr>
          <p:nvPr/>
        </p:nvPicPr>
        <p:blipFill>
          <a:blip r:embed="rId5"/>
          <a:stretch>
            <a:fillRect/>
          </a:stretch>
        </p:blipFill>
        <p:spPr>
          <a:xfrm>
            <a:off x="5609106" y="1606667"/>
            <a:ext cx="4809901" cy="4292380"/>
          </a:xfrm>
          <a:prstGeom prst="rect">
            <a:avLst/>
          </a:prstGeom>
        </p:spPr>
      </p:pic>
      <p:pic>
        <p:nvPicPr>
          <p:cNvPr id="8198" name="Picture 6" descr="斯坦福大学Jure Leskovec :《大规模知识图谱推理》">
            <a:extLst>
              <a:ext uri="{FF2B5EF4-FFF2-40B4-BE49-F238E27FC236}">
                <a16:creationId xmlns:a16="http://schemas.microsoft.com/office/drawing/2014/main" id="{889E8BC0-5A00-749C-3B21-FAE5853E7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6336" y="274337"/>
            <a:ext cx="2821808" cy="136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578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ACFB7590-D700-2283-7A88-2CF9B6C1025E}"/>
              </a:ext>
            </a:extLst>
          </p:cNvPr>
          <p:cNvSpPr/>
          <p:nvPr/>
        </p:nvSpPr>
        <p:spPr>
          <a:xfrm>
            <a:off x="2173340" y="1067715"/>
            <a:ext cx="5188430" cy="502976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213B675C-3645-EE39-3164-91531AABE094}"/>
              </a:ext>
            </a:extLst>
          </p:cNvPr>
          <p:cNvSpPr/>
          <p:nvPr/>
        </p:nvSpPr>
        <p:spPr>
          <a:xfrm>
            <a:off x="5073332" y="1063917"/>
            <a:ext cx="5188430" cy="502976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Embedding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v.s</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9" name="圆角矩形 8">
            <a:extLst>
              <a:ext uri="{FF2B5EF4-FFF2-40B4-BE49-F238E27FC236}">
                <a16:creationId xmlns:a16="http://schemas.microsoft.com/office/drawing/2014/main" id="{605D3C22-8726-D54F-6ACE-01BEBD617F78}"/>
              </a:ext>
            </a:extLst>
          </p:cNvPr>
          <p:cNvSpPr/>
          <p:nvPr/>
        </p:nvSpPr>
        <p:spPr>
          <a:xfrm>
            <a:off x="3626496" y="2561978"/>
            <a:ext cx="1446836" cy="659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Matrix</a:t>
            </a:r>
            <a:r>
              <a:rPr kumimoji="1" lang="zh-CN" altLang="en-US" dirty="0">
                <a:solidFill>
                  <a:schemeClr val="tx1"/>
                </a:solidFill>
              </a:rPr>
              <a:t> </a:t>
            </a:r>
            <a:r>
              <a:rPr kumimoji="1" lang="en-US" altLang="zh-CN" dirty="0">
                <a:solidFill>
                  <a:schemeClr val="tx1"/>
                </a:solidFill>
              </a:rPr>
              <a:t>Factorization</a:t>
            </a:r>
            <a:endParaRPr kumimoji="1" lang="zh-CN" altLang="en-US" dirty="0">
              <a:solidFill>
                <a:schemeClr val="tx1"/>
              </a:solidFill>
            </a:endParaRPr>
          </a:p>
        </p:txBody>
      </p:sp>
      <p:sp>
        <p:nvSpPr>
          <p:cNvPr id="11" name="圆角矩形 10">
            <a:extLst>
              <a:ext uri="{FF2B5EF4-FFF2-40B4-BE49-F238E27FC236}">
                <a16:creationId xmlns:a16="http://schemas.microsoft.com/office/drawing/2014/main" id="{9E217F41-837D-D6DB-FE97-A66DDB56C4CD}"/>
              </a:ext>
            </a:extLst>
          </p:cNvPr>
          <p:cNvSpPr/>
          <p:nvPr/>
        </p:nvSpPr>
        <p:spPr>
          <a:xfrm>
            <a:off x="3638835" y="3791296"/>
            <a:ext cx="1446836" cy="659757"/>
          </a:xfrm>
          <a:prstGeom prst="roundRect">
            <a:avLst/>
          </a:prstGeom>
          <a:solidFill>
            <a:srgbClr val="0070C0">
              <a:alpha val="3220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Random</a:t>
            </a:r>
            <a:r>
              <a:rPr kumimoji="1" lang="zh-CN" altLang="en-US" dirty="0">
                <a:solidFill>
                  <a:schemeClr val="tx1"/>
                </a:solidFill>
              </a:rPr>
              <a:t> </a:t>
            </a:r>
            <a:r>
              <a:rPr kumimoji="1" lang="en-US" altLang="zh-CN" dirty="0">
                <a:solidFill>
                  <a:schemeClr val="tx1"/>
                </a:solidFill>
              </a:rPr>
              <a:t>Walk</a:t>
            </a:r>
            <a:endParaRPr kumimoji="1" lang="zh-CN" altLang="en-US" dirty="0">
              <a:solidFill>
                <a:schemeClr val="tx1"/>
              </a:solidFill>
            </a:endParaRPr>
          </a:p>
        </p:txBody>
      </p:sp>
      <p:sp>
        <p:nvSpPr>
          <p:cNvPr id="12" name="圆角矩形 11">
            <a:extLst>
              <a:ext uri="{FF2B5EF4-FFF2-40B4-BE49-F238E27FC236}">
                <a16:creationId xmlns:a16="http://schemas.microsoft.com/office/drawing/2014/main" id="{B541E20A-36C1-CED6-ABFC-DD8AB45F8DCD}"/>
              </a:ext>
            </a:extLst>
          </p:cNvPr>
          <p:cNvSpPr/>
          <p:nvPr/>
        </p:nvSpPr>
        <p:spPr>
          <a:xfrm>
            <a:off x="7267341" y="1941163"/>
            <a:ext cx="2281583" cy="659757"/>
          </a:xfrm>
          <a:prstGeom prst="roundRect">
            <a:avLst/>
          </a:prstGeom>
          <a:solidFill>
            <a:srgbClr val="00B050">
              <a:alpha val="3220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Graph</a:t>
            </a:r>
            <a:r>
              <a:rPr kumimoji="1" lang="zh-CN" altLang="en-US" dirty="0">
                <a:solidFill>
                  <a:schemeClr val="tx1"/>
                </a:solidFill>
              </a:rPr>
              <a:t> </a:t>
            </a:r>
            <a:r>
              <a:rPr kumimoji="1" lang="en-US" altLang="zh-CN" dirty="0">
                <a:solidFill>
                  <a:schemeClr val="tx1"/>
                </a:solidFill>
              </a:rPr>
              <a:t>Convolution</a:t>
            </a:r>
            <a:r>
              <a:rPr kumimoji="1" lang="zh-CN" altLang="en-US" dirty="0">
                <a:solidFill>
                  <a:schemeClr val="tx1"/>
                </a:solidFill>
              </a:rPr>
              <a:t> </a:t>
            </a:r>
            <a:r>
              <a:rPr kumimoji="1" lang="en-US" altLang="zh-CN" dirty="0">
                <a:solidFill>
                  <a:schemeClr val="tx1"/>
                </a:solidFill>
              </a:rPr>
              <a:t>Networks</a:t>
            </a:r>
            <a:endParaRPr kumimoji="1" lang="zh-CN" altLang="en-US" dirty="0">
              <a:solidFill>
                <a:schemeClr val="tx1"/>
              </a:solidFill>
            </a:endParaRPr>
          </a:p>
        </p:txBody>
      </p:sp>
      <p:sp>
        <p:nvSpPr>
          <p:cNvPr id="13" name="圆角矩形 12">
            <a:extLst>
              <a:ext uri="{FF2B5EF4-FFF2-40B4-BE49-F238E27FC236}">
                <a16:creationId xmlns:a16="http://schemas.microsoft.com/office/drawing/2014/main" id="{92C47CC7-DA90-CDC6-FD0C-7A0F7F1FB515}"/>
              </a:ext>
            </a:extLst>
          </p:cNvPr>
          <p:cNvSpPr/>
          <p:nvPr/>
        </p:nvSpPr>
        <p:spPr>
          <a:xfrm>
            <a:off x="7755179" y="2991579"/>
            <a:ext cx="2281583" cy="659757"/>
          </a:xfrm>
          <a:prstGeom prst="roundRect">
            <a:avLst/>
          </a:prstGeom>
          <a:solidFill>
            <a:srgbClr val="7030A0">
              <a:alpha val="3220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Graph</a:t>
            </a:r>
            <a:r>
              <a:rPr kumimoji="1" lang="zh-CN" altLang="en-US" dirty="0">
                <a:solidFill>
                  <a:schemeClr val="tx1"/>
                </a:solidFill>
              </a:rPr>
              <a:t> </a:t>
            </a:r>
            <a:r>
              <a:rPr kumimoji="1" lang="en-US" altLang="zh-CN" dirty="0">
                <a:solidFill>
                  <a:schemeClr val="tx1"/>
                </a:solidFill>
              </a:rPr>
              <a:t>Attention</a:t>
            </a:r>
            <a:r>
              <a:rPr kumimoji="1" lang="zh-CN" altLang="en-US" dirty="0">
                <a:solidFill>
                  <a:schemeClr val="tx1"/>
                </a:solidFill>
              </a:rPr>
              <a:t> </a:t>
            </a:r>
            <a:r>
              <a:rPr kumimoji="1" lang="en-US" altLang="zh-CN" dirty="0">
                <a:solidFill>
                  <a:schemeClr val="tx1"/>
                </a:solidFill>
              </a:rPr>
              <a:t>Networks</a:t>
            </a:r>
            <a:endParaRPr kumimoji="1" lang="zh-CN" altLang="en-US" dirty="0">
              <a:solidFill>
                <a:schemeClr val="tx1"/>
              </a:solidFill>
            </a:endParaRPr>
          </a:p>
        </p:txBody>
      </p:sp>
      <p:sp>
        <p:nvSpPr>
          <p:cNvPr id="14" name="圆角矩形 13">
            <a:extLst>
              <a:ext uri="{FF2B5EF4-FFF2-40B4-BE49-F238E27FC236}">
                <a16:creationId xmlns:a16="http://schemas.microsoft.com/office/drawing/2014/main" id="{0A633A6E-6F8E-91B0-8851-9D3E315ADDC6}"/>
              </a:ext>
            </a:extLst>
          </p:cNvPr>
          <p:cNvSpPr/>
          <p:nvPr/>
        </p:nvSpPr>
        <p:spPr>
          <a:xfrm>
            <a:off x="7655220" y="3977999"/>
            <a:ext cx="2281583" cy="659757"/>
          </a:xfrm>
          <a:prstGeom prst="roundRect">
            <a:avLst/>
          </a:prstGeom>
          <a:solidFill>
            <a:srgbClr val="FF0000">
              <a:alpha val="3220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Graph</a:t>
            </a:r>
            <a:r>
              <a:rPr kumimoji="1" lang="zh-CN" altLang="en-US" dirty="0">
                <a:solidFill>
                  <a:schemeClr val="tx1"/>
                </a:solidFill>
              </a:rPr>
              <a:t> </a:t>
            </a:r>
            <a:r>
              <a:rPr kumimoji="1" lang="en-US" altLang="zh-CN" dirty="0">
                <a:solidFill>
                  <a:schemeClr val="tx1"/>
                </a:solidFill>
              </a:rPr>
              <a:t>Generative</a:t>
            </a:r>
            <a:r>
              <a:rPr kumimoji="1" lang="zh-CN" altLang="en-US" dirty="0">
                <a:solidFill>
                  <a:schemeClr val="tx1"/>
                </a:solidFill>
              </a:rPr>
              <a:t> </a:t>
            </a:r>
            <a:r>
              <a:rPr kumimoji="1" lang="en-US" altLang="zh-CN" dirty="0">
                <a:solidFill>
                  <a:schemeClr val="tx1"/>
                </a:solidFill>
              </a:rPr>
              <a:t>Networks</a:t>
            </a:r>
            <a:endParaRPr kumimoji="1" lang="zh-CN" altLang="en-US" dirty="0">
              <a:solidFill>
                <a:schemeClr val="tx1"/>
              </a:solidFill>
            </a:endParaRPr>
          </a:p>
        </p:txBody>
      </p:sp>
      <p:sp>
        <p:nvSpPr>
          <p:cNvPr id="15" name="圆角矩形 14">
            <a:extLst>
              <a:ext uri="{FF2B5EF4-FFF2-40B4-BE49-F238E27FC236}">
                <a16:creationId xmlns:a16="http://schemas.microsoft.com/office/drawing/2014/main" id="{30DDF8F6-F21A-F703-F680-E0EE59A896F6}"/>
              </a:ext>
            </a:extLst>
          </p:cNvPr>
          <p:cNvSpPr/>
          <p:nvPr/>
        </p:nvSpPr>
        <p:spPr>
          <a:xfrm>
            <a:off x="6934832" y="4964419"/>
            <a:ext cx="2281583" cy="659757"/>
          </a:xfrm>
          <a:prstGeom prst="roundRect">
            <a:avLst/>
          </a:prstGeom>
          <a:solidFill>
            <a:srgbClr val="FFC000">
              <a:alpha val="3220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Graph</a:t>
            </a:r>
            <a:r>
              <a:rPr kumimoji="1" lang="zh-CN" altLang="en-US" dirty="0">
                <a:solidFill>
                  <a:schemeClr val="tx1"/>
                </a:solidFill>
              </a:rPr>
              <a:t> </a:t>
            </a:r>
            <a:r>
              <a:rPr kumimoji="1" lang="en-US" altLang="zh-CN" dirty="0">
                <a:solidFill>
                  <a:schemeClr val="tx1"/>
                </a:solidFill>
              </a:rPr>
              <a:t>Spatial-temporal</a:t>
            </a:r>
            <a:r>
              <a:rPr kumimoji="1" lang="zh-CN" altLang="en-US" dirty="0">
                <a:solidFill>
                  <a:schemeClr val="tx1"/>
                </a:solidFill>
              </a:rPr>
              <a:t> </a:t>
            </a:r>
            <a:r>
              <a:rPr kumimoji="1" lang="en-US" altLang="zh-CN" dirty="0">
                <a:solidFill>
                  <a:schemeClr val="tx1"/>
                </a:solidFill>
              </a:rPr>
              <a:t>Networks</a:t>
            </a:r>
            <a:endParaRPr kumimoji="1" lang="zh-CN" altLang="en-US" dirty="0">
              <a:solidFill>
                <a:schemeClr val="tx1"/>
              </a:solidFill>
            </a:endParaRPr>
          </a:p>
        </p:txBody>
      </p:sp>
      <p:sp>
        <p:nvSpPr>
          <p:cNvPr id="18" name="文本框 17">
            <a:extLst>
              <a:ext uri="{FF2B5EF4-FFF2-40B4-BE49-F238E27FC236}">
                <a16:creationId xmlns:a16="http://schemas.microsoft.com/office/drawing/2014/main" id="{49EEB0DF-7273-7844-0E0E-075EB6C98B98}"/>
              </a:ext>
            </a:extLst>
          </p:cNvPr>
          <p:cNvSpPr txBox="1"/>
          <p:nvPr/>
        </p:nvSpPr>
        <p:spPr>
          <a:xfrm>
            <a:off x="5556017" y="3207986"/>
            <a:ext cx="1753232" cy="646331"/>
          </a:xfrm>
          <a:prstGeom prst="rect">
            <a:avLst/>
          </a:prstGeom>
          <a:noFill/>
        </p:spPr>
        <p:txBody>
          <a:bodyPr wrap="square" rtlCol="0">
            <a:spAutoFit/>
          </a:bodyPr>
          <a:lstStyle/>
          <a:p>
            <a:r>
              <a:rPr kumimoji="1" lang="en-US" altLang="zh-CN" dirty="0"/>
              <a:t>Graph</a:t>
            </a:r>
            <a:r>
              <a:rPr kumimoji="1" lang="zh-CN" altLang="en-US" dirty="0"/>
              <a:t> </a:t>
            </a:r>
            <a:endParaRPr kumimoji="1" lang="en-US" altLang="zh-CN" dirty="0"/>
          </a:p>
          <a:p>
            <a:r>
              <a:rPr kumimoji="1" lang="en-US" altLang="zh-CN" dirty="0"/>
              <a:t>Auto-encoder</a:t>
            </a:r>
            <a:endParaRPr kumimoji="1" lang="zh-CN" altLang="en-US" dirty="0"/>
          </a:p>
        </p:txBody>
      </p:sp>
      <p:sp>
        <p:nvSpPr>
          <p:cNvPr id="19" name="文本框 18">
            <a:extLst>
              <a:ext uri="{FF2B5EF4-FFF2-40B4-BE49-F238E27FC236}">
                <a16:creationId xmlns:a16="http://schemas.microsoft.com/office/drawing/2014/main" id="{EFFD11BE-809E-027E-A375-A97ABBCBC29E}"/>
              </a:ext>
            </a:extLst>
          </p:cNvPr>
          <p:cNvSpPr txBox="1"/>
          <p:nvPr/>
        </p:nvSpPr>
        <p:spPr>
          <a:xfrm>
            <a:off x="904878" y="4889010"/>
            <a:ext cx="1750105" cy="646331"/>
          </a:xfrm>
          <a:prstGeom prst="rect">
            <a:avLst/>
          </a:prstGeom>
          <a:noFill/>
        </p:spPr>
        <p:txBody>
          <a:bodyPr wrap="square" rtlCol="0">
            <a:spAutoFit/>
          </a:bodyPr>
          <a:lstStyle/>
          <a:p>
            <a:r>
              <a:rPr kumimoji="1" lang="en-US" altLang="zh-CN" dirty="0"/>
              <a:t>Network</a:t>
            </a:r>
            <a:r>
              <a:rPr kumimoji="1" lang="zh-CN" altLang="en-US" dirty="0"/>
              <a:t> </a:t>
            </a:r>
            <a:r>
              <a:rPr kumimoji="1" lang="en-US" altLang="zh-CN" dirty="0"/>
              <a:t>Embedding</a:t>
            </a:r>
            <a:endParaRPr kumimoji="1" lang="zh-CN" altLang="en-US" dirty="0"/>
          </a:p>
        </p:txBody>
      </p:sp>
      <p:sp>
        <p:nvSpPr>
          <p:cNvPr id="20" name="文本框 19">
            <a:extLst>
              <a:ext uri="{FF2B5EF4-FFF2-40B4-BE49-F238E27FC236}">
                <a16:creationId xmlns:a16="http://schemas.microsoft.com/office/drawing/2014/main" id="{469881FD-066A-9D5D-696D-05273169D366}"/>
              </a:ext>
            </a:extLst>
          </p:cNvPr>
          <p:cNvSpPr txBox="1"/>
          <p:nvPr/>
        </p:nvSpPr>
        <p:spPr>
          <a:xfrm>
            <a:off x="10261762" y="4963650"/>
            <a:ext cx="1750105" cy="646331"/>
          </a:xfrm>
          <a:prstGeom prst="rect">
            <a:avLst/>
          </a:prstGeom>
          <a:noFill/>
        </p:spPr>
        <p:txBody>
          <a:bodyPr wrap="square" rtlCol="0">
            <a:spAutoFit/>
          </a:bodyPr>
          <a:lstStyle/>
          <a:p>
            <a:r>
              <a:rPr kumimoji="1" lang="en-US" altLang="zh-CN" dirty="0"/>
              <a:t>Graph</a:t>
            </a:r>
            <a:r>
              <a:rPr kumimoji="1" lang="zh-CN" altLang="en-US" dirty="0"/>
              <a:t> </a:t>
            </a:r>
            <a:r>
              <a:rPr kumimoji="1" lang="en-US" altLang="zh-CN" dirty="0"/>
              <a:t>Neural</a:t>
            </a:r>
            <a:r>
              <a:rPr kumimoji="1" lang="zh-CN" altLang="en-US" dirty="0"/>
              <a:t> </a:t>
            </a:r>
            <a:r>
              <a:rPr kumimoji="1" lang="en-US" altLang="zh-CN" dirty="0"/>
              <a:t>Networks</a:t>
            </a:r>
            <a:endParaRPr kumimoji="1" lang="zh-CN" altLang="en-US" dirty="0"/>
          </a:p>
        </p:txBody>
      </p:sp>
    </p:spTree>
    <p:extLst>
      <p:ext uri="{BB962C8B-B14F-4D97-AF65-F5344CB8AC3E}">
        <p14:creationId xmlns:p14="http://schemas.microsoft.com/office/powerpoint/2010/main" val="2098165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Kronecker Graphs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文本框 2">
            <a:extLst>
              <a:ext uri="{FF2B5EF4-FFF2-40B4-BE49-F238E27FC236}">
                <a16:creationId xmlns:a16="http://schemas.microsoft.com/office/drawing/2014/main" id="{5027E075-C2E4-249E-F256-FD2051E772AC}"/>
              </a:ext>
            </a:extLst>
          </p:cNvPr>
          <p:cNvSpPr txBox="1"/>
          <p:nvPr/>
        </p:nvSpPr>
        <p:spPr>
          <a:xfrm>
            <a:off x="471273" y="6326769"/>
            <a:ext cx="8621211" cy="307777"/>
          </a:xfrm>
          <a:prstGeom prst="rect">
            <a:avLst/>
          </a:prstGeom>
          <a:noFill/>
        </p:spPr>
        <p:txBody>
          <a:bodyPr wrap="square" rtlCol="0">
            <a:spAutoFit/>
          </a:bodyPr>
          <a:lstStyle/>
          <a:p>
            <a:r>
              <a:rPr lang="en" altLang="zh-CN" sz="1400" b="0" i="0" dirty="0">
                <a:solidFill>
                  <a:srgbClr val="333333"/>
                </a:solidFill>
                <a:effectLst/>
                <a:latin typeface="HelveticaNeue Regular"/>
              </a:rPr>
              <a:t>P. M. Weichsel, "The </a:t>
            </a:r>
            <a:r>
              <a:rPr lang="en" altLang="zh-CN" sz="1400" b="0" i="0" dirty="0" err="1">
                <a:solidFill>
                  <a:srgbClr val="333333"/>
                </a:solidFill>
                <a:effectLst/>
                <a:latin typeface="HelveticaNeue Regular"/>
              </a:rPr>
              <a:t>kronecker</a:t>
            </a:r>
            <a:r>
              <a:rPr lang="en" altLang="zh-CN" sz="1400" b="0" i="0" dirty="0">
                <a:solidFill>
                  <a:srgbClr val="333333"/>
                </a:solidFill>
                <a:effectLst/>
                <a:latin typeface="HelveticaNeue Regular"/>
              </a:rPr>
              <a:t> product of graphs", </a:t>
            </a:r>
            <a:r>
              <a:rPr lang="en" altLang="zh-CN" sz="1400" b="0" i="1" dirty="0">
                <a:solidFill>
                  <a:srgbClr val="333333"/>
                </a:solidFill>
                <a:effectLst/>
                <a:latin typeface="HelveticaNeue Regular"/>
              </a:rPr>
              <a:t>J. Am. Math. Soc</a:t>
            </a:r>
            <a:r>
              <a:rPr lang="en" altLang="zh-CN" sz="1400" b="0" i="0" dirty="0">
                <a:solidFill>
                  <a:srgbClr val="333333"/>
                </a:solidFill>
                <a:effectLst/>
                <a:latin typeface="HelveticaNeue Regular"/>
              </a:rPr>
              <a:t>, vol. 13, no. 1, pp. 47-52, 1962.</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A325C78-6FB3-017B-DB5F-DDBFBFA06DDD}"/>
              </a:ext>
            </a:extLst>
          </p:cNvPr>
          <p:cNvPicPr>
            <a:picLocks noChangeAspect="1"/>
          </p:cNvPicPr>
          <p:nvPr/>
        </p:nvPicPr>
        <p:blipFill>
          <a:blip r:embed="rId4"/>
          <a:stretch>
            <a:fillRect/>
          </a:stretch>
        </p:blipFill>
        <p:spPr>
          <a:xfrm>
            <a:off x="5564039" y="1235235"/>
            <a:ext cx="3528445" cy="1283071"/>
          </a:xfrm>
          <a:prstGeom prst="rect">
            <a:avLst/>
          </a:prstGeom>
        </p:spPr>
      </p:pic>
      <p:pic>
        <p:nvPicPr>
          <p:cNvPr id="8196" name="Picture 4" descr="Distributed Second-Order Optimization Using Kronecker-Factored ...">
            <a:extLst>
              <a:ext uri="{FF2B5EF4-FFF2-40B4-BE49-F238E27FC236}">
                <a16:creationId xmlns:a16="http://schemas.microsoft.com/office/drawing/2014/main" id="{592F6ECC-BD1E-7EBC-316E-BFBB08E8F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19" y="2670741"/>
            <a:ext cx="10882642" cy="230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041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Kronecker Graphs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523220"/>
          </a:xfrm>
          <a:prstGeom prst="rect">
            <a:avLst/>
          </a:prstGeom>
          <a:noFill/>
        </p:spPr>
        <p:txBody>
          <a:bodyPr wrap="square" rtlCol="0">
            <a:spAutoFit/>
          </a:bodyPr>
          <a:lstStyle/>
          <a:p>
            <a:r>
              <a:rPr lang="en" altLang="zh-CN" sz="1400" b="0" i="0" dirty="0">
                <a:solidFill>
                  <a:srgbClr val="333333"/>
                </a:solidFill>
                <a:effectLst/>
                <a:latin typeface="HelveticaNeue Regular"/>
              </a:rPr>
              <a:t>M. Kim and J. </a:t>
            </a:r>
            <a:r>
              <a:rPr lang="en" altLang="zh-CN" sz="1400" b="0" i="0" dirty="0" err="1">
                <a:solidFill>
                  <a:srgbClr val="333333"/>
                </a:solidFill>
                <a:effectLst/>
                <a:latin typeface="HelveticaNeue Regular"/>
              </a:rPr>
              <a:t>Leskovec</a:t>
            </a:r>
            <a:r>
              <a:rPr lang="en" altLang="zh-CN" sz="1400" b="0" i="0" dirty="0">
                <a:solidFill>
                  <a:srgbClr val="333333"/>
                </a:solidFill>
                <a:effectLst/>
                <a:latin typeface="HelveticaNeue Regular"/>
              </a:rPr>
              <a:t>, "The network completion problem: Inferring missing nodes and edges in networks", </a:t>
            </a:r>
            <a:r>
              <a:rPr lang="en" altLang="zh-CN" sz="1400" b="0" i="1" dirty="0">
                <a:solidFill>
                  <a:srgbClr val="333333"/>
                </a:solidFill>
                <a:effectLst/>
                <a:latin typeface="HelveticaNeue Regular"/>
              </a:rPr>
              <a:t>Proc. 2011 SIAM Int. Conf. Data Mining (SDM '11)</a:t>
            </a:r>
            <a:r>
              <a:rPr lang="en" altLang="zh-CN" sz="1400" b="0" i="0" dirty="0">
                <a:solidFill>
                  <a:srgbClr val="333333"/>
                </a:solidFill>
                <a:effectLst/>
                <a:latin typeface="HelveticaNeue Regular"/>
              </a:rPr>
              <a:t>, pp. 47-58, Apr. 2011.</a:t>
            </a:r>
            <a:endParaRPr lang="zh-CN" altLang="en-US" sz="1400" dirty="0">
              <a:latin typeface="微软雅黑" panose="020B0503020204020204" pitchFamily="34" charset="-122"/>
              <a:ea typeface="微软雅黑" panose="020B0503020204020204" pitchFamily="34" charset="-122"/>
            </a:endParaRPr>
          </a:p>
        </p:txBody>
      </p:sp>
      <p:pic>
        <p:nvPicPr>
          <p:cNvPr id="8194" name="Picture 2">
            <a:extLst>
              <a:ext uri="{FF2B5EF4-FFF2-40B4-BE49-F238E27FC236}">
                <a16:creationId xmlns:a16="http://schemas.microsoft.com/office/drawing/2014/main" id="{4D96670E-D41E-84AE-0FA7-2C2D2A037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19" y="1943100"/>
            <a:ext cx="10746832" cy="306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11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C-GIN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r>
              <a:rPr lang="en" altLang="zh-CN" sz="1400" b="0" i="0" dirty="0">
                <a:solidFill>
                  <a:srgbClr val="333333"/>
                </a:solidFill>
                <a:effectLst/>
                <a:latin typeface="HelveticaNeue Regular"/>
              </a:rPr>
              <a:t>https://</a:t>
            </a:r>
            <a:r>
              <a:rPr lang="en" altLang="zh-CN" sz="1400" b="0" i="0" dirty="0" err="1">
                <a:solidFill>
                  <a:srgbClr val="333333"/>
                </a:solidFill>
                <a:effectLst/>
                <a:latin typeface="HelveticaNeue Regular"/>
              </a:rPr>
              <a:t>arxiv.org</a:t>
            </a:r>
            <a:r>
              <a:rPr lang="en" altLang="zh-CN" sz="1400" b="0" i="0" dirty="0">
                <a:solidFill>
                  <a:srgbClr val="333333"/>
                </a:solidFill>
                <a:effectLst/>
                <a:latin typeface="HelveticaNeue Regular"/>
              </a:rPr>
              <a:t>/pdf/2204.11852.pdf</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5EC2E4C-9FE9-EE76-CAD3-8AF64A91E8D5}"/>
              </a:ext>
            </a:extLst>
          </p:cNvPr>
          <p:cNvPicPr>
            <a:picLocks noChangeAspect="1"/>
          </p:cNvPicPr>
          <p:nvPr/>
        </p:nvPicPr>
        <p:blipFill>
          <a:blip r:embed="rId4"/>
          <a:stretch>
            <a:fillRect/>
          </a:stretch>
        </p:blipFill>
        <p:spPr>
          <a:xfrm>
            <a:off x="1025911" y="1307063"/>
            <a:ext cx="6697690" cy="4776369"/>
          </a:xfrm>
          <a:prstGeom prst="rect">
            <a:avLst/>
          </a:prstGeom>
        </p:spPr>
      </p:pic>
      <p:pic>
        <p:nvPicPr>
          <p:cNvPr id="4" name="图片 3">
            <a:extLst>
              <a:ext uri="{FF2B5EF4-FFF2-40B4-BE49-F238E27FC236}">
                <a16:creationId xmlns:a16="http://schemas.microsoft.com/office/drawing/2014/main" id="{289B85E0-E12A-32C1-83B7-2BF5AB0D02B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5946" y="1545470"/>
            <a:ext cx="1339997" cy="1339997"/>
          </a:xfrm>
          <a:prstGeom prst="rect">
            <a:avLst/>
          </a:prstGeom>
        </p:spPr>
      </p:pic>
      <p:pic>
        <p:nvPicPr>
          <p:cNvPr id="5" name="图片 4">
            <a:extLst>
              <a:ext uri="{FF2B5EF4-FFF2-40B4-BE49-F238E27FC236}">
                <a16:creationId xmlns:a16="http://schemas.microsoft.com/office/drawing/2014/main" id="{22FD22B2-5B11-2ACD-F97E-292332B8F10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60614" y="3742476"/>
            <a:ext cx="1340335" cy="1340335"/>
          </a:xfrm>
          <a:prstGeom prst="rect">
            <a:avLst/>
          </a:prstGeom>
        </p:spPr>
      </p:pic>
      <p:sp>
        <p:nvSpPr>
          <p:cNvPr id="6" name="文本框 5">
            <a:extLst>
              <a:ext uri="{FF2B5EF4-FFF2-40B4-BE49-F238E27FC236}">
                <a16:creationId xmlns:a16="http://schemas.microsoft.com/office/drawing/2014/main" id="{CC70C05E-C797-3846-C72A-14AB81334FC2}"/>
              </a:ext>
            </a:extLst>
          </p:cNvPr>
          <p:cNvSpPr txBox="1"/>
          <p:nvPr/>
        </p:nvSpPr>
        <p:spPr>
          <a:xfrm>
            <a:off x="8305946" y="3001570"/>
            <a:ext cx="1388515" cy="369332"/>
          </a:xfrm>
          <a:prstGeom prst="rect">
            <a:avLst/>
          </a:prstGeom>
          <a:noFill/>
        </p:spPr>
        <p:txBody>
          <a:bodyPr wrap="square" rtlCol="0">
            <a:spAutoFit/>
          </a:bodyPr>
          <a:lstStyle/>
          <a:p>
            <a:pPr algn="ctr"/>
            <a:r>
              <a:rPr kumimoji="1" lang="zh-CN" altLang="en-US" dirty="0"/>
              <a:t>张章</a:t>
            </a:r>
          </a:p>
        </p:txBody>
      </p:sp>
      <p:sp>
        <p:nvSpPr>
          <p:cNvPr id="9" name="文本框 8">
            <a:extLst>
              <a:ext uri="{FF2B5EF4-FFF2-40B4-BE49-F238E27FC236}">
                <a16:creationId xmlns:a16="http://schemas.microsoft.com/office/drawing/2014/main" id="{8C9DC4B9-825B-252F-5928-DC00CE8190C1}"/>
              </a:ext>
            </a:extLst>
          </p:cNvPr>
          <p:cNvSpPr txBox="1"/>
          <p:nvPr/>
        </p:nvSpPr>
        <p:spPr>
          <a:xfrm>
            <a:off x="9812096" y="5137337"/>
            <a:ext cx="1388515" cy="369332"/>
          </a:xfrm>
          <a:prstGeom prst="rect">
            <a:avLst/>
          </a:prstGeom>
          <a:noFill/>
        </p:spPr>
        <p:txBody>
          <a:bodyPr wrap="square" rtlCol="0">
            <a:spAutoFit/>
          </a:bodyPr>
          <a:lstStyle/>
          <a:p>
            <a:pPr algn="ctr"/>
            <a:r>
              <a:rPr kumimoji="1" lang="zh-CN" altLang="en-US" dirty="0"/>
              <a:t>陶如意</a:t>
            </a:r>
          </a:p>
        </p:txBody>
      </p:sp>
    </p:spTree>
    <p:extLst>
      <p:ext uri="{BB962C8B-B14F-4D97-AF65-F5344CB8AC3E}">
        <p14:creationId xmlns:p14="http://schemas.microsoft.com/office/powerpoint/2010/main" val="2595187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C-GIN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r>
              <a:rPr lang="en" altLang="zh-CN" sz="1400" b="0" i="0" dirty="0">
                <a:solidFill>
                  <a:srgbClr val="333333"/>
                </a:solidFill>
                <a:effectLst/>
                <a:latin typeface="HelveticaNeue Regular"/>
              </a:rPr>
              <a:t>https://</a:t>
            </a:r>
            <a:r>
              <a:rPr lang="en" altLang="zh-CN" sz="1400" b="0" i="0" dirty="0" err="1">
                <a:solidFill>
                  <a:srgbClr val="333333"/>
                </a:solidFill>
                <a:effectLst/>
                <a:latin typeface="HelveticaNeue Regular"/>
              </a:rPr>
              <a:t>arxiv.org</a:t>
            </a:r>
            <a:r>
              <a:rPr lang="en" altLang="zh-CN" sz="1400" b="0" i="0" dirty="0">
                <a:solidFill>
                  <a:srgbClr val="333333"/>
                </a:solidFill>
                <a:effectLst/>
                <a:latin typeface="HelveticaNeue Regular"/>
              </a:rPr>
              <a:t>/pdf/2204.11852.pdf</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79FAE8D-A3EA-D811-63D4-35B7D99B1FD9}"/>
              </a:ext>
            </a:extLst>
          </p:cNvPr>
          <p:cNvPicPr>
            <a:picLocks noChangeAspect="1"/>
          </p:cNvPicPr>
          <p:nvPr/>
        </p:nvPicPr>
        <p:blipFill>
          <a:blip r:embed="rId4"/>
          <a:stretch>
            <a:fillRect/>
          </a:stretch>
        </p:blipFill>
        <p:spPr>
          <a:xfrm>
            <a:off x="288737" y="1529896"/>
            <a:ext cx="8461554" cy="4445901"/>
          </a:xfrm>
          <a:prstGeom prst="rect">
            <a:avLst/>
          </a:prstGeom>
        </p:spPr>
      </p:pic>
      <p:pic>
        <p:nvPicPr>
          <p:cNvPr id="5" name="图片 4">
            <a:extLst>
              <a:ext uri="{FF2B5EF4-FFF2-40B4-BE49-F238E27FC236}">
                <a16:creationId xmlns:a16="http://schemas.microsoft.com/office/drawing/2014/main" id="{9BD42C58-A512-1626-5A36-3087E32AF3CC}"/>
              </a:ext>
            </a:extLst>
          </p:cNvPr>
          <p:cNvPicPr>
            <a:picLocks noChangeAspect="1"/>
          </p:cNvPicPr>
          <p:nvPr/>
        </p:nvPicPr>
        <p:blipFill>
          <a:blip r:embed="rId5"/>
          <a:stretch>
            <a:fillRect/>
          </a:stretch>
        </p:blipFill>
        <p:spPr>
          <a:xfrm>
            <a:off x="9040969" y="586560"/>
            <a:ext cx="2178188" cy="569993"/>
          </a:xfrm>
          <a:prstGeom prst="rect">
            <a:avLst/>
          </a:prstGeom>
        </p:spPr>
      </p:pic>
      <p:sp>
        <p:nvSpPr>
          <p:cNvPr id="6" name="文本框 5">
            <a:extLst>
              <a:ext uri="{FF2B5EF4-FFF2-40B4-BE49-F238E27FC236}">
                <a16:creationId xmlns:a16="http://schemas.microsoft.com/office/drawing/2014/main" id="{294202F1-D609-EDD0-DF99-11E933375C0E}"/>
              </a:ext>
            </a:extLst>
          </p:cNvPr>
          <p:cNvSpPr txBox="1"/>
          <p:nvPr/>
        </p:nvSpPr>
        <p:spPr>
          <a:xfrm>
            <a:off x="9040969" y="273974"/>
            <a:ext cx="1473243" cy="369332"/>
          </a:xfrm>
          <a:prstGeom prst="rect">
            <a:avLst/>
          </a:prstGeom>
          <a:noFill/>
        </p:spPr>
        <p:txBody>
          <a:bodyPr wrap="square" rtlCol="0">
            <a:spAutoFit/>
          </a:bodyPr>
          <a:lstStyle/>
          <a:p>
            <a:r>
              <a:rPr kumimoji="1" lang="en-US" altLang="zh-CN" dirty="0"/>
              <a:t>Encoder:</a:t>
            </a:r>
            <a:endParaRPr kumimoji="1" lang="zh-CN" altLang="en-US" dirty="0"/>
          </a:p>
        </p:txBody>
      </p:sp>
      <p:pic>
        <p:nvPicPr>
          <p:cNvPr id="9" name="图片 8">
            <a:extLst>
              <a:ext uri="{FF2B5EF4-FFF2-40B4-BE49-F238E27FC236}">
                <a16:creationId xmlns:a16="http://schemas.microsoft.com/office/drawing/2014/main" id="{91A7B173-549C-4ACE-0310-FABB5FAFBAC8}"/>
              </a:ext>
            </a:extLst>
          </p:cNvPr>
          <p:cNvPicPr>
            <a:picLocks noChangeAspect="1"/>
          </p:cNvPicPr>
          <p:nvPr/>
        </p:nvPicPr>
        <p:blipFill>
          <a:blip r:embed="rId6"/>
          <a:stretch>
            <a:fillRect/>
          </a:stretch>
        </p:blipFill>
        <p:spPr>
          <a:xfrm>
            <a:off x="9072436" y="1682761"/>
            <a:ext cx="2758532" cy="675559"/>
          </a:xfrm>
          <a:prstGeom prst="rect">
            <a:avLst/>
          </a:prstGeom>
        </p:spPr>
      </p:pic>
      <p:sp>
        <p:nvSpPr>
          <p:cNvPr id="10" name="文本框 9">
            <a:extLst>
              <a:ext uri="{FF2B5EF4-FFF2-40B4-BE49-F238E27FC236}">
                <a16:creationId xmlns:a16="http://schemas.microsoft.com/office/drawing/2014/main" id="{FB7F7C12-A7FC-C359-FB5E-DB231A3EB8F5}"/>
              </a:ext>
            </a:extLst>
          </p:cNvPr>
          <p:cNvSpPr txBox="1"/>
          <p:nvPr/>
        </p:nvSpPr>
        <p:spPr>
          <a:xfrm>
            <a:off x="9040969" y="1400150"/>
            <a:ext cx="1473243" cy="369332"/>
          </a:xfrm>
          <a:prstGeom prst="rect">
            <a:avLst/>
          </a:prstGeom>
          <a:noFill/>
        </p:spPr>
        <p:txBody>
          <a:bodyPr wrap="square" rtlCol="0">
            <a:spAutoFit/>
          </a:bodyPr>
          <a:lstStyle/>
          <a:p>
            <a:r>
              <a:rPr kumimoji="1" lang="en-US" altLang="zh-CN" dirty="0"/>
              <a:t>Decoder:</a:t>
            </a:r>
            <a:endParaRPr kumimoji="1" lang="zh-CN" altLang="en-US"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A65B24DE-914C-6CFE-5E65-A13432AD2F2E}"/>
                  </a:ext>
                </a:extLst>
              </p:cNvPr>
              <p:cNvSpPr txBox="1"/>
              <p:nvPr/>
            </p:nvSpPr>
            <p:spPr>
              <a:xfrm>
                <a:off x="8667481" y="3151722"/>
                <a:ext cx="3322750" cy="1244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600" i="1" smtClean="0">
                          <a:latin typeface="Cambria Math" panose="02040503050406030204" pitchFamily="18" charset="0"/>
                          <a:ea typeface="Cambria Math" panose="02040503050406030204" pitchFamily="18" charset="0"/>
                        </a:rPr>
                        <m:t>ℒ</m:t>
                      </m:r>
                      <m:d>
                        <m:dPr>
                          <m:ctrlPr>
                            <a:rPr kumimoji="1" lang="en-US" altLang="zh-CN" sz="1600" b="0" i="1" smtClean="0">
                              <a:latin typeface="Cambria Math" panose="02040503050406030204" pitchFamily="18" charset="0"/>
                              <a:ea typeface="Cambria Math" panose="02040503050406030204" pitchFamily="18" charset="0"/>
                            </a:rPr>
                          </m:ctrlPr>
                        </m:dPr>
                        <m:e>
                          <m:r>
                            <a:rPr kumimoji="1" lang="en-US" altLang="zh-CN" sz="1600" b="0" i="1" smtClean="0">
                              <a:latin typeface="Cambria Math" panose="02040503050406030204" pitchFamily="18" charset="0"/>
                              <a:ea typeface="Cambria Math" panose="02040503050406030204" pitchFamily="18" charset="0"/>
                            </a:rPr>
                            <m:t>𝜃</m:t>
                          </m:r>
                        </m:e>
                      </m:d>
                      <m:r>
                        <a:rPr kumimoji="1" lang="en-US" altLang="zh-CN" sz="1600" b="0" i="1" smtClean="0">
                          <a:latin typeface="Cambria Math" panose="02040503050406030204" pitchFamily="18" charset="0"/>
                          <a:ea typeface="Cambria Math" panose="02040503050406030204" pitchFamily="18" charset="0"/>
                        </a:rPr>
                        <m:t>=−</m:t>
                      </m:r>
                      <m:nary>
                        <m:naryPr>
                          <m:chr m:val="∑"/>
                          <m:ctrlPr>
                            <a:rPr kumimoji="1" lang="en-US" altLang="zh-CN" sz="1600" b="0" i="1" smtClean="0">
                              <a:latin typeface="Cambria Math" panose="02040503050406030204" pitchFamily="18" charset="0"/>
                              <a:ea typeface="Cambria Math" panose="02040503050406030204" pitchFamily="18" charset="0"/>
                            </a:rPr>
                          </m:ctrlPr>
                        </m:naryPr>
                        <m:sub>
                          <m:r>
                            <m:rPr>
                              <m:brk m:alnAt="23"/>
                            </m:rPr>
                            <a:rPr kumimoji="1" lang="en-US" altLang="zh-CN" sz="1600" b="0" i="1" smtClean="0">
                              <a:latin typeface="Cambria Math" panose="02040503050406030204" pitchFamily="18" charset="0"/>
                              <a:ea typeface="Cambria Math" panose="02040503050406030204" pitchFamily="18" charset="0"/>
                            </a:rPr>
                            <m:t>𝑖</m:t>
                          </m:r>
                          <m:r>
                            <a:rPr kumimoji="1" lang="en-US" altLang="zh-CN" sz="1600" b="0" i="1" smtClean="0">
                              <a:latin typeface="Cambria Math" panose="02040503050406030204" pitchFamily="18" charset="0"/>
                              <a:ea typeface="Cambria Math" panose="02040503050406030204" pitchFamily="18" charset="0"/>
                            </a:rPr>
                            <m:t>=0</m:t>
                          </m:r>
                        </m:sub>
                        <m:sup>
                          <m:sSub>
                            <m:sSubPr>
                              <m:ctrlPr>
                                <a:rPr kumimoji="1" lang="en-US" altLang="zh-CN" sz="1600" b="0" i="1" smtClean="0">
                                  <a:latin typeface="Cambria Math" panose="02040503050406030204" pitchFamily="18" charset="0"/>
                                  <a:ea typeface="Cambria Math" panose="02040503050406030204" pitchFamily="18" charset="0"/>
                                </a:rPr>
                              </m:ctrlPr>
                            </m:sSubPr>
                            <m:e>
                              <m:r>
                                <a:rPr kumimoji="1" lang="en-US" altLang="zh-CN" sz="1600" b="0" i="1" smtClean="0">
                                  <a:latin typeface="Cambria Math" panose="02040503050406030204" pitchFamily="18" charset="0"/>
                                  <a:ea typeface="Cambria Math" panose="02040503050406030204" pitchFamily="18" charset="0"/>
                                </a:rPr>
                                <m:t>𝑁</m:t>
                              </m:r>
                            </m:e>
                            <m:sub>
                              <m:r>
                                <a:rPr kumimoji="1" lang="en-US" altLang="zh-CN" sz="1600" b="0" i="1" smtClean="0">
                                  <a:latin typeface="Cambria Math" panose="02040503050406030204" pitchFamily="18" charset="0"/>
                                  <a:ea typeface="Cambria Math" panose="02040503050406030204" pitchFamily="18" charset="0"/>
                                </a:rPr>
                                <m:t>𝑂</m:t>
                              </m:r>
                            </m:sub>
                          </m:sSub>
                          <m:r>
                            <a:rPr kumimoji="1" lang="en-US" altLang="zh-CN" sz="1600" b="0" i="1" smtClean="0">
                              <a:latin typeface="Cambria Math" panose="02040503050406030204" pitchFamily="18" charset="0"/>
                              <a:ea typeface="Cambria Math" panose="02040503050406030204" pitchFamily="18" charset="0"/>
                            </a:rPr>
                            <m:t>−2</m:t>
                          </m:r>
                        </m:sup>
                        <m:e>
                          <m:nary>
                            <m:naryPr>
                              <m:chr m:val="∑"/>
                              <m:ctrlPr>
                                <a:rPr kumimoji="1" lang="en-US" altLang="zh-CN" sz="1600" b="0" i="1" smtClean="0">
                                  <a:latin typeface="Cambria Math" panose="02040503050406030204" pitchFamily="18" charset="0"/>
                                  <a:ea typeface="Cambria Math" panose="02040503050406030204" pitchFamily="18" charset="0"/>
                                </a:rPr>
                              </m:ctrlPr>
                            </m:naryPr>
                            <m:sub>
                              <m:r>
                                <m:rPr>
                                  <m:brk m:alnAt="23"/>
                                </m:rPr>
                                <a:rPr kumimoji="1" lang="en-US" altLang="zh-CN" sz="1600" b="0" i="1" smtClean="0">
                                  <a:latin typeface="Cambria Math" panose="02040503050406030204" pitchFamily="18" charset="0"/>
                                  <a:ea typeface="Cambria Math" panose="02040503050406030204" pitchFamily="18" charset="0"/>
                                </a:rPr>
                                <m:t>𝑗</m:t>
                              </m:r>
                              <m:r>
                                <a:rPr kumimoji="1" lang="en-US" altLang="zh-CN" sz="1600" b="0" i="1" smtClean="0">
                                  <a:latin typeface="Cambria Math" panose="02040503050406030204" pitchFamily="18" charset="0"/>
                                  <a:ea typeface="Cambria Math" panose="02040503050406030204" pitchFamily="18" charset="0"/>
                                </a:rPr>
                                <m:t>=</m:t>
                              </m:r>
                              <m:r>
                                <a:rPr kumimoji="1" lang="en-US" altLang="zh-CN" sz="1600" b="0" i="1" smtClean="0">
                                  <a:latin typeface="Cambria Math" panose="02040503050406030204" pitchFamily="18" charset="0"/>
                                  <a:ea typeface="Cambria Math" panose="02040503050406030204" pitchFamily="18" charset="0"/>
                                </a:rPr>
                                <m:t>𝑖</m:t>
                              </m:r>
                              <m:r>
                                <a:rPr kumimoji="1" lang="en-US" altLang="zh-CN" sz="1600" b="0" i="1" smtClean="0">
                                  <a:latin typeface="Cambria Math" panose="02040503050406030204" pitchFamily="18" charset="0"/>
                                  <a:ea typeface="Cambria Math" panose="02040503050406030204" pitchFamily="18" charset="0"/>
                                </a:rPr>
                                <m:t>+1</m:t>
                              </m:r>
                            </m:sub>
                            <m:sup>
                              <m:sSub>
                                <m:sSubPr>
                                  <m:ctrlPr>
                                    <a:rPr kumimoji="1" lang="en-US" altLang="zh-CN" sz="1600" i="1">
                                      <a:latin typeface="Cambria Math" panose="02040503050406030204" pitchFamily="18" charset="0"/>
                                      <a:ea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𝑁</m:t>
                                  </m:r>
                                </m:e>
                                <m:sub>
                                  <m:r>
                                    <a:rPr kumimoji="1" lang="en-US" altLang="zh-CN" sz="1600" i="1">
                                      <a:latin typeface="Cambria Math" panose="02040503050406030204" pitchFamily="18" charset="0"/>
                                      <a:ea typeface="Cambria Math" panose="02040503050406030204" pitchFamily="18" charset="0"/>
                                    </a:rPr>
                                    <m:t>𝑂</m:t>
                                  </m:r>
                                </m:sub>
                              </m:sSub>
                            </m:sup>
                            <m:e>
                              <m:d>
                                <m:dPr>
                                  <m:begChr m:val="["/>
                                  <m:endChr m:val="]"/>
                                  <m:ctrlPr>
                                    <a:rPr kumimoji="1" lang="en-US" altLang="zh-CN" sz="1600" b="0" i="1" smtClean="0">
                                      <a:latin typeface="Cambria Math" panose="02040503050406030204" pitchFamily="18" charset="0"/>
                                      <a:ea typeface="Cambria Math" panose="02040503050406030204" pitchFamily="18" charset="0"/>
                                    </a:rPr>
                                  </m:ctrlPr>
                                </m:dPr>
                                <m:e>
                                  <m:sSub>
                                    <m:sSubPr>
                                      <m:ctrlPr>
                                        <a:rPr kumimoji="1" lang="en-US" altLang="zh-CN" sz="1600" i="1">
                                          <a:latin typeface="Cambria Math" panose="02040503050406030204" pitchFamily="18" charset="0"/>
                                          <a:ea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𝐴</m:t>
                                      </m:r>
                                    </m:e>
                                    <m:sub>
                                      <m:r>
                                        <a:rPr kumimoji="1" lang="en-US" altLang="zh-CN" sz="1600" i="1">
                                          <a:latin typeface="Cambria Math" panose="02040503050406030204" pitchFamily="18" charset="0"/>
                                          <a:ea typeface="Cambria Math" panose="02040503050406030204" pitchFamily="18" charset="0"/>
                                        </a:rPr>
                                        <m:t>𝑖𝑗</m:t>
                                      </m:r>
                                    </m:sub>
                                  </m:sSub>
                                  <m:func>
                                    <m:funcPr>
                                      <m:ctrlPr>
                                        <a:rPr kumimoji="1" lang="zh-CN" altLang="en-US" sz="1600" i="1">
                                          <a:latin typeface="Cambria Math" panose="02040503050406030204" pitchFamily="18" charset="0"/>
                                          <a:ea typeface="Cambria Math" panose="02040503050406030204" pitchFamily="18" charset="0"/>
                                        </a:rPr>
                                      </m:ctrlPr>
                                    </m:funcPr>
                                    <m:fName>
                                      <m:r>
                                        <m:rPr>
                                          <m:sty m:val="p"/>
                                        </m:rPr>
                                        <a:rPr kumimoji="1" lang="en-US" altLang="zh-CN" sz="1600">
                                          <a:latin typeface="Cambria Math" panose="02040503050406030204" pitchFamily="18" charset="0"/>
                                          <a:ea typeface="Cambria Math" panose="02040503050406030204" pitchFamily="18" charset="0"/>
                                        </a:rPr>
                                        <m:t>log</m:t>
                                      </m:r>
                                    </m:fName>
                                    <m:e>
                                      <m:sSub>
                                        <m:sSubPr>
                                          <m:ctrlPr>
                                            <a:rPr kumimoji="1" lang="en-US" altLang="zh-CN" sz="1600" i="1">
                                              <a:latin typeface="Cambria Math" panose="02040503050406030204" pitchFamily="18" charset="0"/>
                                              <a:ea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𝑃</m:t>
                                          </m:r>
                                        </m:e>
                                        <m:sub>
                                          <m:r>
                                            <a:rPr kumimoji="1" lang="en-US" altLang="zh-CN" sz="1600" i="1">
                                              <a:latin typeface="Cambria Math" panose="02040503050406030204" pitchFamily="18" charset="0"/>
                                              <a:ea typeface="Cambria Math" panose="02040503050406030204" pitchFamily="18" charset="0"/>
                                            </a:rPr>
                                            <m:t>𝑖𝑗</m:t>
                                          </m:r>
                                        </m:sub>
                                      </m:sSub>
                                    </m:e>
                                  </m:func>
                                  <m:r>
                                    <a:rPr kumimoji="1" lang="en-US" altLang="zh-CN" sz="1600" i="1">
                                      <a:latin typeface="Cambria Math" panose="02040503050406030204" pitchFamily="18" charset="0"/>
                                      <a:ea typeface="Cambria Math" panose="02040503050406030204" pitchFamily="18" charset="0"/>
                                    </a:rPr>
                                    <m:t>+</m:t>
                                  </m:r>
                                  <m:d>
                                    <m:dPr>
                                      <m:ctrlPr>
                                        <a:rPr kumimoji="1" lang="en-US" altLang="zh-CN" sz="1600" i="1">
                                          <a:latin typeface="Cambria Math" panose="02040503050406030204" pitchFamily="18" charset="0"/>
                                          <a:ea typeface="Cambria Math" panose="02040503050406030204" pitchFamily="18" charset="0"/>
                                        </a:rPr>
                                      </m:ctrlPr>
                                    </m:dPr>
                                    <m:e>
                                      <m:r>
                                        <a:rPr kumimoji="1" lang="en-US" altLang="zh-CN" sz="1600" i="1">
                                          <a:latin typeface="Cambria Math" panose="02040503050406030204" pitchFamily="18" charset="0"/>
                                          <a:ea typeface="Cambria Math" panose="02040503050406030204" pitchFamily="18" charset="0"/>
                                        </a:rPr>
                                        <m:t>1−</m:t>
                                      </m:r>
                                      <m:sSub>
                                        <m:sSubPr>
                                          <m:ctrlPr>
                                            <a:rPr kumimoji="1" lang="en-US" altLang="zh-CN" sz="1600" i="1">
                                              <a:latin typeface="Cambria Math" panose="02040503050406030204" pitchFamily="18" charset="0"/>
                                              <a:ea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𝐴</m:t>
                                          </m:r>
                                        </m:e>
                                        <m:sub>
                                          <m:r>
                                            <a:rPr kumimoji="1" lang="en-US" altLang="zh-CN" sz="1600" i="1">
                                              <a:latin typeface="Cambria Math" panose="02040503050406030204" pitchFamily="18" charset="0"/>
                                              <a:ea typeface="Cambria Math" panose="02040503050406030204" pitchFamily="18" charset="0"/>
                                            </a:rPr>
                                            <m:t>𝑖𝑗</m:t>
                                          </m:r>
                                        </m:sub>
                                      </m:sSub>
                                    </m:e>
                                  </m:d>
                                  <m:func>
                                    <m:funcPr>
                                      <m:ctrlPr>
                                        <a:rPr kumimoji="1" lang="zh-CN" altLang="en-US" sz="1600" i="1">
                                          <a:latin typeface="Cambria Math" panose="02040503050406030204" pitchFamily="18" charset="0"/>
                                          <a:ea typeface="Cambria Math" panose="02040503050406030204" pitchFamily="18" charset="0"/>
                                        </a:rPr>
                                      </m:ctrlPr>
                                    </m:funcPr>
                                    <m:fName>
                                      <m:r>
                                        <m:rPr>
                                          <m:sty m:val="p"/>
                                        </m:rPr>
                                        <a:rPr kumimoji="1" lang="en-US" altLang="zh-CN" sz="1600">
                                          <a:latin typeface="Cambria Math" panose="02040503050406030204" pitchFamily="18" charset="0"/>
                                          <a:ea typeface="Cambria Math" panose="02040503050406030204" pitchFamily="18" charset="0"/>
                                        </a:rPr>
                                        <m:t>log</m:t>
                                      </m:r>
                                    </m:fName>
                                    <m:e>
                                      <m:r>
                                        <a:rPr kumimoji="1" lang="en-US" altLang="zh-CN" sz="1600" i="1">
                                          <a:latin typeface="Cambria Math" panose="02040503050406030204" pitchFamily="18" charset="0"/>
                                          <a:ea typeface="Cambria Math" panose="02040503050406030204" pitchFamily="18" charset="0"/>
                                        </a:rPr>
                                        <m:t>(1−</m:t>
                                      </m:r>
                                      <m:sSub>
                                        <m:sSubPr>
                                          <m:ctrlPr>
                                            <a:rPr kumimoji="1" lang="en-US" altLang="zh-CN" sz="1600" i="1">
                                              <a:latin typeface="Cambria Math" panose="02040503050406030204" pitchFamily="18" charset="0"/>
                                              <a:ea typeface="Cambria Math" panose="02040503050406030204" pitchFamily="18" charset="0"/>
                                            </a:rPr>
                                          </m:ctrlPr>
                                        </m:sSubPr>
                                        <m:e>
                                          <m:r>
                                            <a:rPr kumimoji="1" lang="en-US" altLang="zh-CN" sz="1600" i="1">
                                              <a:latin typeface="Cambria Math" panose="02040503050406030204" pitchFamily="18" charset="0"/>
                                              <a:ea typeface="Cambria Math" panose="02040503050406030204" pitchFamily="18" charset="0"/>
                                            </a:rPr>
                                            <m:t>𝑃</m:t>
                                          </m:r>
                                        </m:e>
                                        <m:sub>
                                          <m:r>
                                            <a:rPr kumimoji="1" lang="en-US" altLang="zh-CN" sz="1600" i="1">
                                              <a:latin typeface="Cambria Math" panose="02040503050406030204" pitchFamily="18" charset="0"/>
                                              <a:ea typeface="Cambria Math" panose="02040503050406030204" pitchFamily="18" charset="0"/>
                                            </a:rPr>
                                            <m:t>𝑖𝑗</m:t>
                                          </m:r>
                                        </m:sub>
                                      </m:sSub>
                                      <m:r>
                                        <a:rPr kumimoji="1" lang="en-US" altLang="zh-CN" sz="1600" i="1">
                                          <a:latin typeface="Cambria Math" panose="02040503050406030204" pitchFamily="18" charset="0"/>
                                          <a:ea typeface="Cambria Math" panose="02040503050406030204" pitchFamily="18" charset="0"/>
                                        </a:rPr>
                                        <m:t>)</m:t>
                                      </m:r>
                                    </m:e>
                                  </m:func>
                                </m:e>
                              </m:d>
                            </m:e>
                          </m:nary>
                        </m:e>
                      </m:nary>
                    </m:oMath>
                  </m:oMathPara>
                </a14:m>
                <a:endParaRPr kumimoji="1" lang="zh-CN" altLang="en-US" sz="1600" dirty="0"/>
              </a:p>
            </p:txBody>
          </p:sp>
        </mc:Choice>
        <mc:Fallback xmlns="">
          <p:sp>
            <p:nvSpPr>
              <p:cNvPr id="12" name="文本框 11">
                <a:extLst>
                  <a:ext uri="{FF2B5EF4-FFF2-40B4-BE49-F238E27FC236}">
                    <a16:creationId xmlns:a16="http://schemas.microsoft.com/office/drawing/2014/main" id="{A65B24DE-914C-6CFE-5E65-A13432AD2F2E}"/>
                  </a:ext>
                </a:extLst>
              </p:cNvPr>
              <p:cNvSpPr txBox="1">
                <a:spLocks noRot="1" noChangeAspect="1" noMove="1" noResize="1" noEditPoints="1" noAdjustHandles="1" noChangeArrowheads="1" noChangeShapeType="1" noTextEdit="1"/>
              </p:cNvSpPr>
              <p:nvPr/>
            </p:nvSpPr>
            <p:spPr>
              <a:xfrm>
                <a:off x="8667481" y="3151722"/>
                <a:ext cx="3322750" cy="1244443"/>
              </a:xfrm>
              <a:prstGeom prst="rect">
                <a:avLst/>
              </a:prstGeom>
              <a:blipFill>
                <a:blip r:embed="rId7"/>
                <a:stretch>
                  <a:fillRect t="-45455" b="-74747"/>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895737F9-2413-2568-CD74-37A925217C6A}"/>
              </a:ext>
            </a:extLst>
          </p:cNvPr>
          <p:cNvSpPr txBox="1"/>
          <p:nvPr/>
        </p:nvSpPr>
        <p:spPr>
          <a:xfrm>
            <a:off x="9072436" y="2509129"/>
            <a:ext cx="1473243" cy="369332"/>
          </a:xfrm>
          <a:prstGeom prst="rect">
            <a:avLst/>
          </a:prstGeom>
          <a:noFill/>
        </p:spPr>
        <p:txBody>
          <a:bodyPr wrap="square" rtlCol="0">
            <a:spAutoFit/>
          </a:bodyPr>
          <a:lstStyle/>
          <a:p>
            <a:r>
              <a:rPr kumimoji="1" lang="en-US" altLang="zh-CN" dirty="0"/>
              <a:t>Loss</a:t>
            </a:r>
            <a:r>
              <a:rPr kumimoji="1" lang="zh-CN" altLang="en-US" dirty="0"/>
              <a:t> </a:t>
            </a:r>
            <a:r>
              <a:rPr kumimoji="1" lang="en-US" altLang="zh-CN" dirty="0"/>
              <a:t>function:</a:t>
            </a:r>
            <a:endParaRPr kumimoji="1" lang="zh-CN" altLang="en-US"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2D2EC66-4D1E-091D-9A56-72A97B17446E}"/>
                  </a:ext>
                </a:extLst>
              </p:cNvPr>
              <p:cNvSpPr txBox="1"/>
              <p:nvPr/>
            </p:nvSpPr>
            <p:spPr>
              <a:xfrm>
                <a:off x="9071048" y="5341845"/>
                <a:ext cx="2949262" cy="5126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1400" b="0" i="1" smtClean="0">
                          <a:latin typeface="Cambria Math" panose="02040503050406030204" pitchFamily="18" charset="0"/>
                        </a:rPr>
                        <m:t>𝛾</m:t>
                      </m:r>
                      <m:r>
                        <a:rPr kumimoji="1" lang="en-US" altLang="zh-CN" sz="1400" b="0" i="1" smtClean="0">
                          <a:latin typeface="Cambria Math" panose="02040503050406030204" pitchFamily="18" charset="0"/>
                        </a:rPr>
                        <m:t>=</m:t>
                      </m:r>
                      <m:f>
                        <m:fPr>
                          <m:ctrlPr>
                            <a:rPr kumimoji="1" lang="en-US" altLang="zh-CN" sz="1400" b="0" i="1" smtClean="0">
                              <a:latin typeface="Cambria Math" panose="02040503050406030204" pitchFamily="18" charset="0"/>
                            </a:rPr>
                          </m:ctrlPr>
                        </m:fPr>
                        <m:num>
                          <m:sSup>
                            <m:sSupPr>
                              <m:ctrlPr>
                                <a:rPr kumimoji="1" lang="en-US" altLang="zh-CN" sz="1400" i="1">
                                  <a:latin typeface="Cambria Math" panose="02040503050406030204" pitchFamily="18" charset="0"/>
                                </a:rPr>
                              </m:ctrlPr>
                            </m:sSupPr>
                            <m:e>
                              <m:r>
                                <a:rPr kumimoji="1" lang="en-US" altLang="zh-CN" sz="1400" i="1">
                                  <a:latin typeface="Cambria Math" panose="02040503050406030204" pitchFamily="18" charset="0"/>
                                </a:rPr>
                                <m:t>𝑁</m:t>
                              </m:r>
                            </m:e>
                            <m:sup>
                              <m:r>
                                <a:rPr kumimoji="1" lang="en-US" altLang="zh-CN" sz="1400" i="1">
                                  <a:latin typeface="Cambria Math" panose="02040503050406030204" pitchFamily="18" charset="0"/>
                                </a:rPr>
                                <m:t>2</m:t>
                              </m:r>
                            </m:sup>
                          </m:sSup>
                          <m:r>
                            <a:rPr kumimoji="1" lang="en-US" altLang="zh-CN" sz="1400" i="1">
                              <a:latin typeface="Cambria Math" panose="02040503050406030204" pitchFamily="18" charset="0"/>
                            </a:rPr>
                            <m:t>−</m:t>
                          </m:r>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𝑁</m:t>
                              </m:r>
                            </m:e>
                            <m:sub>
                              <m:r>
                                <a:rPr kumimoji="1" lang="en-US" altLang="zh-CN" sz="1400" i="1">
                                  <a:latin typeface="Cambria Math" panose="02040503050406030204" pitchFamily="18" charset="0"/>
                                </a:rPr>
                                <m:t>𝑂</m:t>
                              </m:r>
                            </m:sub>
                            <m:sup>
                              <m:r>
                                <a:rPr kumimoji="1" lang="en-US" altLang="zh-CN" sz="1400" i="1">
                                  <a:latin typeface="Cambria Math" panose="02040503050406030204" pitchFamily="18" charset="0"/>
                                </a:rPr>
                                <m:t>2</m:t>
                              </m:r>
                            </m:sup>
                          </m:sSubSup>
                        </m:num>
                        <m:den>
                          <m:sSubSup>
                            <m:sSubSupPr>
                              <m:ctrlPr>
                                <a:rPr kumimoji="1" lang="en-US" altLang="zh-CN" sz="1400" i="1">
                                  <a:latin typeface="Cambria Math" panose="02040503050406030204" pitchFamily="18" charset="0"/>
                                </a:rPr>
                              </m:ctrlPr>
                            </m:sSubSupPr>
                            <m:e>
                              <m:r>
                                <a:rPr kumimoji="1" lang="en-US" altLang="zh-CN" sz="1400" i="1">
                                  <a:latin typeface="Cambria Math" panose="02040503050406030204" pitchFamily="18" charset="0"/>
                                </a:rPr>
                                <m:t>𝑁</m:t>
                              </m:r>
                            </m:e>
                            <m:sub>
                              <m:r>
                                <a:rPr kumimoji="1" lang="en-US" altLang="zh-CN" sz="1400" i="1">
                                  <a:latin typeface="Cambria Math" panose="02040503050406030204" pitchFamily="18" charset="0"/>
                                </a:rPr>
                                <m:t>𝑂</m:t>
                              </m:r>
                            </m:sub>
                            <m:sup>
                              <m:r>
                                <a:rPr kumimoji="1" lang="en-US" altLang="zh-CN" sz="1400" i="1">
                                  <a:latin typeface="Cambria Math" panose="02040503050406030204" pitchFamily="18" charset="0"/>
                                </a:rPr>
                                <m:t>2</m:t>
                              </m:r>
                            </m:sup>
                          </m:sSubSup>
                        </m:den>
                      </m:f>
                      <m:r>
                        <a:rPr kumimoji="1" lang="en-US" altLang="zh-CN" sz="1400" b="0" i="1" smtClean="0">
                          <a:latin typeface="Cambria Math" panose="02040503050406030204" pitchFamily="18" charset="0"/>
                          <a:ea typeface="Cambria Math" panose="02040503050406030204" pitchFamily="18" charset="0"/>
                        </a:rPr>
                        <m:t>∙</m:t>
                      </m:r>
                      <m:f>
                        <m:fPr>
                          <m:ctrlPr>
                            <a:rPr kumimoji="1" lang="en-US" altLang="zh-CN" sz="1400" b="0" i="1" smtClean="0">
                              <a:latin typeface="Cambria Math" panose="02040503050406030204" pitchFamily="18" charset="0"/>
                            </a:rPr>
                          </m:ctrlPr>
                        </m:fPr>
                        <m:num>
                          <m:nary>
                            <m:naryPr>
                              <m:chr m:val="∑"/>
                              <m:supHide m:val="on"/>
                              <m:ctrlPr>
                                <a:rPr kumimoji="1" lang="en-US" altLang="zh-CN" sz="1400" b="0" i="1" smtClean="0">
                                  <a:latin typeface="Cambria Math" panose="02040503050406030204" pitchFamily="18" charset="0"/>
                                </a:rPr>
                              </m:ctrlPr>
                            </m:naryPr>
                            <m:sub>
                              <m:r>
                                <m:rPr>
                                  <m:brk m:alnAt="7"/>
                                </m:rPr>
                                <a:rPr kumimoji="1" lang="en-US" altLang="zh-CN" sz="1400" i="1">
                                  <a:latin typeface="Cambria Math" panose="02040503050406030204" pitchFamily="18" charset="0"/>
                                </a:rPr>
                                <m:t>𝑖</m:t>
                              </m:r>
                              <m:r>
                                <a:rPr kumimoji="1" lang="en-US" altLang="zh-CN" sz="1400" b="0" i="1" smtClean="0">
                                  <a:latin typeface="Cambria Math" panose="02040503050406030204" pitchFamily="18" charset="0"/>
                                </a:rPr>
                                <m:t>,</m:t>
                              </m:r>
                              <m:r>
                                <a:rPr kumimoji="1" lang="en-US" altLang="zh-CN" sz="1400" b="0" i="1" smtClean="0">
                                  <a:latin typeface="Cambria Math" panose="02040503050406030204" pitchFamily="18" charset="0"/>
                                </a:rPr>
                                <m:t>𝑗</m:t>
                              </m:r>
                              <m:r>
                                <a:rPr kumimoji="1" lang="en-US" altLang="zh-CN" sz="1400" i="1">
                                  <a:latin typeface="Cambria Math" panose="02040503050406030204" pitchFamily="18" charset="0"/>
                                </a:rPr>
                                <m:t>&lt;</m:t>
                              </m:r>
                              <m:sSub>
                                <m:sSubPr>
                                  <m:ctrlPr>
                                    <a:rPr kumimoji="1" lang="en-US" altLang="zh-CN" sz="1400" i="1">
                                      <a:latin typeface="Cambria Math" panose="02040503050406030204" pitchFamily="18" charset="0"/>
                                    </a:rPr>
                                  </m:ctrlPr>
                                </m:sSubPr>
                                <m:e>
                                  <m:r>
                                    <m:rPr>
                                      <m:brk m:alnAt="7"/>
                                    </m:rPr>
                                    <a:rPr kumimoji="1" lang="en-US" altLang="zh-CN" sz="1400" i="1">
                                      <a:latin typeface="Cambria Math" panose="02040503050406030204" pitchFamily="18" charset="0"/>
                                    </a:rPr>
                                    <m:t>𝑁</m:t>
                                  </m:r>
                                </m:e>
                                <m:sub>
                                  <m:r>
                                    <m:rPr>
                                      <m:brk m:alnAt="7"/>
                                    </m:rPr>
                                    <a:rPr kumimoji="1" lang="en-US" altLang="zh-CN" sz="1400" i="1">
                                      <a:latin typeface="Cambria Math" panose="02040503050406030204" pitchFamily="18" charset="0"/>
                                    </a:rPr>
                                    <m:t>𝑂</m:t>
                                  </m:r>
                                </m:sub>
                              </m:sSub>
                            </m:sub>
                            <m:sup/>
                            <m:e>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𝐴</m:t>
                                  </m:r>
                                </m:e>
                                <m:sub>
                                  <m:r>
                                    <a:rPr kumimoji="1" lang="en-US" altLang="zh-CN" sz="1400" b="0" i="1" smtClean="0">
                                      <a:latin typeface="Cambria Math" panose="02040503050406030204" pitchFamily="18" charset="0"/>
                                    </a:rPr>
                                    <m:t>𝑖𝑗</m:t>
                                  </m:r>
                                </m:sub>
                              </m:sSub>
                            </m:e>
                          </m:nary>
                        </m:num>
                        <m:den>
                          <m:nary>
                            <m:naryPr>
                              <m:chr m:val="∑"/>
                              <m:supHide m:val="on"/>
                              <m:ctrlPr>
                                <a:rPr kumimoji="1" lang="en-US" altLang="zh-CN" sz="1400" i="1">
                                  <a:latin typeface="Cambria Math" panose="02040503050406030204" pitchFamily="18" charset="0"/>
                                </a:rPr>
                              </m:ctrlPr>
                            </m:naryPr>
                            <m:sub>
                              <m:r>
                                <m:rPr>
                                  <m:brk m:alnAt="7"/>
                                </m:rPr>
                                <a:rPr kumimoji="1" lang="en-US" altLang="zh-CN" sz="1400" i="1">
                                  <a:latin typeface="Cambria Math" panose="02040503050406030204" pitchFamily="18" charset="0"/>
                                </a:rPr>
                                <m:t>𝑖</m:t>
                              </m:r>
                              <m:r>
                                <a:rPr kumimoji="1" lang="en-US" altLang="zh-CN" sz="1400" i="1">
                                  <a:latin typeface="Cambria Math" panose="02040503050406030204" pitchFamily="18" charset="0"/>
                                </a:rPr>
                                <m:t>,</m:t>
                              </m:r>
                              <m:r>
                                <a:rPr kumimoji="1" lang="en-US" altLang="zh-CN" sz="1400" i="1">
                                  <a:latin typeface="Cambria Math" panose="02040503050406030204" pitchFamily="18" charset="0"/>
                                </a:rPr>
                                <m:t>𝑗</m:t>
                              </m:r>
                              <m:r>
                                <a:rPr kumimoji="1" lang="en-US" altLang="zh-CN" sz="1400" i="1">
                                  <a:latin typeface="Cambria Math" panose="02040503050406030204" pitchFamily="18" charset="0"/>
                                </a:rPr>
                                <m:t>&lt;</m:t>
                              </m:r>
                              <m:r>
                                <a:rPr kumimoji="1" lang="en-US" altLang="zh-CN" sz="1400" b="0" i="1" smtClean="0">
                                  <a:latin typeface="Cambria Math" panose="02040503050406030204" pitchFamily="18" charset="0"/>
                                </a:rPr>
                                <m:t>𝑁</m:t>
                              </m:r>
                            </m:sub>
                            <m:sup/>
                            <m:e>
                              <m:sSub>
                                <m:sSubPr>
                                  <m:ctrlPr>
                                    <a:rPr kumimoji="1" lang="en-US" altLang="zh-CN" sz="1400" i="1">
                                      <a:latin typeface="Cambria Math" panose="02040503050406030204" pitchFamily="18" charset="0"/>
                                    </a:rPr>
                                  </m:ctrlPr>
                                </m:sSub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𝑖𝑗</m:t>
                                  </m:r>
                                </m:sub>
                              </m:sSub>
                            </m:e>
                          </m:nary>
                          <m:r>
                            <a:rPr kumimoji="1" lang="en-US" altLang="zh-CN" sz="1400" b="0" i="1" smtClean="0">
                              <a:latin typeface="Cambria Math" panose="02040503050406030204" pitchFamily="18" charset="0"/>
                            </a:rPr>
                            <m:t>−</m:t>
                          </m:r>
                          <m:nary>
                            <m:naryPr>
                              <m:chr m:val="∑"/>
                              <m:supHide m:val="on"/>
                              <m:ctrlPr>
                                <a:rPr kumimoji="1" lang="en-US" altLang="zh-CN" sz="1400" i="1">
                                  <a:latin typeface="Cambria Math" panose="02040503050406030204" pitchFamily="18" charset="0"/>
                                </a:rPr>
                              </m:ctrlPr>
                            </m:naryPr>
                            <m:sub>
                              <m:r>
                                <m:rPr>
                                  <m:brk m:alnAt="7"/>
                                </m:rPr>
                                <a:rPr kumimoji="1" lang="en-US" altLang="zh-CN" sz="1400" i="1">
                                  <a:latin typeface="Cambria Math" panose="02040503050406030204" pitchFamily="18" charset="0"/>
                                </a:rPr>
                                <m:t>𝑖</m:t>
                              </m:r>
                              <m:r>
                                <a:rPr kumimoji="1" lang="en-US" altLang="zh-CN" sz="1400" i="1">
                                  <a:latin typeface="Cambria Math" panose="02040503050406030204" pitchFamily="18" charset="0"/>
                                </a:rPr>
                                <m:t>,</m:t>
                              </m:r>
                              <m:r>
                                <a:rPr kumimoji="1" lang="en-US" altLang="zh-CN" sz="1400" i="1">
                                  <a:latin typeface="Cambria Math" panose="02040503050406030204" pitchFamily="18" charset="0"/>
                                </a:rPr>
                                <m:t>𝑗</m:t>
                              </m:r>
                              <m:r>
                                <a:rPr kumimoji="1" lang="en-US" altLang="zh-CN" sz="1400" i="1">
                                  <a:latin typeface="Cambria Math" panose="02040503050406030204" pitchFamily="18" charset="0"/>
                                </a:rPr>
                                <m:t>&lt;</m:t>
                              </m:r>
                              <m:sSub>
                                <m:sSubPr>
                                  <m:ctrlPr>
                                    <a:rPr kumimoji="1" lang="en-US" altLang="zh-CN" sz="1400" i="1">
                                      <a:latin typeface="Cambria Math" panose="02040503050406030204" pitchFamily="18" charset="0"/>
                                    </a:rPr>
                                  </m:ctrlPr>
                                </m:sSubPr>
                                <m:e>
                                  <m:r>
                                    <m:rPr>
                                      <m:brk m:alnAt="7"/>
                                    </m:rPr>
                                    <a:rPr kumimoji="1" lang="en-US" altLang="zh-CN" sz="1400" i="1">
                                      <a:latin typeface="Cambria Math" panose="02040503050406030204" pitchFamily="18" charset="0"/>
                                    </a:rPr>
                                    <m:t>𝑁</m:t>
                                  </m:r>
                                </m:e>
                                <m:sub>
                                  <m:r>
                                    <m:rPr>
                                      <m:brk m:alnAt="7"/>
                                    </m:rPr>
                                    <a:rPr kumimoji="1" lang="en-US" altLang="zh-CN" sz="1400" i="1">
                                      <a:latin typeface="Cambria Math" panose="02040503050406030204" pitchFamily="18" charset="0"/>
                                    </a:rPr>
                                    <m:t>𝑂</m:t>
                                  </m:r>
                                </m:sub>
                              </m:sSub>
                            </m:sub>
                            <m:sup/>
                            <m:e>
                              <m:sSub>
                                <m:sSubPr>
                                  <m:ctrlPr>
                                    <a:rPr kumimoji="1" lang="en-US" altLang="zh-CN" sz="1400" i="1">
                                      <a:latin typeface="Cambria Math" panose="02040503050406030204" pitchFamily="18" charset="0"/>
                                    </a:rPr>
                                  </m:ctrlPr>
                                </m:sSubPr>
                                <m:e>
                                  <m:r>
                                    <a:rPr kumimoji="1" lang="en-US" altLang="zh-CN" sz="1400" b="0" i="1" smtClean="0">
                                      <a:latin typeface="Cambria Math" panose="02040503050406030204" pitchFamily="18" charset="0"/>
                                    </a:rPr>
                                    <m:t>𝑃</m:t>
                                  </m:r>
                                </m:e>
                                <m:sub>
                                  <m:r>
                                    <a:rPr kumimoji="1" lang="en-US" altLang="zh-CN" sz="1400" i="1">
                                      <a:latin typeface="Cambria Math" panose="02040503050406030204" pitchFamily="18" charset="0"/>
                                    </a:rPr>
                                    <m:t>𝑖𝑗</m:t>
                                  </m:r>
                                </m:sub>
                              </m:sSub>
                            </m:e>
                          </m:nary>
                        </m:den>
                      </m:f>
                    </m:oMath>
                  </m:oMathPara>
                </a14:m>
                <a:endParaRPr kumimoji="1" lang="zh-CN" altLang="en-US" sz="1400" dirty="0"/>
              </a:p>
            </p:txBody>
          </p:sp>
        </mc:Choice>
        <mc:Fallback xmlns="">
          <p:sp>
            <p:nvSpPr>
              <p:cNvPr id="15" name="文本框 14">
                <a:extLst>
                  <a:ext uri="{FF2B5EF4-FFF2-40B4-BE49-F238E27FC236}">
                    <a16:creationId xmlns:a16="http://schemas.microsoft.com/office/drawing/2014/main" id="{22D2EC66-4D1E-091D-9A56-72A97B17446E}"/>
                  </a:ext>
                </a:extLst>
              </p:cNvPr>
              <p:cNvSpPr txBox="1">
                <a:spLocks noRot="1" noChangeAspect="1" noMove="1" noResize="1" noEditPoints="1" noAdjustHandles="1" noChangeArrowheads="1" noChangeShapeType="1" noTextEdit="1"/>
              </p:cNvSpPr>
              <p:nvPr/>
            </p:nvSpPr>
            <p:spPr>
              <a:xfrm>
                <a:off x="9071048" y="5341845"/>
                <a:ext cx="2949262" cy="512641"/>
              </a:xfrm>
              <a:prstGeom prst="rect">
                <a:avLst/>
              </a:prstGeom>
              <a:blipFill>
                <a:blip r:embed="rId8"/>
                <a:stretch>
                  <a:fillRect t="-70732" b="-104878"/>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072A7093-3667-2AAF-05A6-2273548F004C}"/>
              </a:ext>
            </a:extLst>
          </p:cNvPr>
          <p:cNvSpPr txBox="1"/>
          <p:nvPr/>
        </p:nvSpPr>
        <p:spPr>
          <a:xfrm>
            <a:off x="9072436" y="4821318"/>
            <a:ext cx="1473243" cy="369332"/>
          </a:xfrm>
          <a:prstGeom prst="rect">
            <a:avLst/>
          </a:prstGeom>
          <a:noFill/>
        </p:spPr>
        <p:txBody>
          <a:bodyPr wrap="square" rtlCol="0">
            <a:spAutoFit/>
          </a:bodyPr>
          <a:lstStyle/>
          <a:p>
            <a:r>
              <a:rPr kumimoji="1" lang="en-US" altLang="zh-CN" dirty="0"/>
              <a:t>Scale</a:t>
            </a:r>
            <a:r>
              <a:rPr kumimoji="1" lang="zh-CN" altLang="en-US" dirty="0"/>
              <a:t> </a:t>
            </a:r>
            <a:r>
              <a:rPr kumimoji="1" lang="en-US" altLang="zh-CN" dirty="0"/>
              <a:t>factor:</a:t>
            </a:r>
            <a:endParaRPr kumimoji="1" lang="zh-CN" altLang="en-US" dirty="0"/>
          </a:p>
        </p:txBody>
      </p:sp>
    </p:spTree>
    <p:extLst>
      <p:ext uri="{BB962C8B-B14F-4D97-AF65-F5344CB8AC3E}">
        <p14:creationId xmlns:p14="http://schemas.microsoft.com/office/powerpoint/2010/main" val="3404166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r>
              <a:rPr lang="en" altLang="zh-CN" sz="1400" b="0" i="0" dirty="0">
                <a:solidFill>
                  <a:srgbClr val="333333"/>
                </a:solidFill>
                <a:effectLst/>
                <a:latin typeface="HelveticaNeue Regular"/>
              </a:rPr>
              <a:t>https://</a:t>
            </a:r>
            <a:r>
              <a:rPr lang="en" altLang="zh-CN" sz="1400" b="0" i="0" dirty="0" err="1">
                <a:solidFill>
                  <a:srgbClr val="333333"/>
                </a:solidFill>
                <a:effectLst/>
                <a:latin typeface="HelveticaNeue Regular"/>
              </a:rPr>
              <a:t>arxiv.org</a:t>
            </a:r>
            <a:r>
              <a:rPr lang="en" altLang="zh-CN" sz="1400" b="0" i="0" dirty="0">
                <a:solidFill>
                  <a:srgbClr val="333333"/>
                </a:solidFill>
                <a:effectLst/>
                <a:latin typeface="HelveticaNeue Regular"/>
              </a:rPr>
              <a:t>/pdf/2204.11852.pdf</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262AEE8-56BF-9288-1DB6-8792F5538DB1}"/>
              </a:ext>
            </a:extLst>
          </p:cNvPr>
          <p:cNvPicPr>
            <a:picLocks noChangeAspect="1"/>
          </p:cNvPicPr>
          <p:nvPr/>
        </p:nvPicPr>
        <p:blipFill>
          <a:blip r:embed="rId4"/>
          <a:stretch>
            <a:fillRect/>
          </a:stretch>
        </p:blipFill>
        <p:spPr>
          <a:xfrm>
            <a:off x="752350" y="2410118"/>
            <a:ext cx="10661280" cy="2386340"/>
          </a:xfrm>
          <a:prstGeom prst="rect">
            <a:avLst/>
          </a:prstGeom>
        </p:spPr>
      </p:pic>
    </p:spTree>
    <p:extLst>
      <p:ext uri="{BB962C8B-B14F-4D97-AF65-F5344CB8AC3E}">
        <p14:creationId xmlns:p14="http://schemas.microsoft.com/office/powerpoint/2010/main" val="311134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r>
              <a:rPr lang="en" altLang="zh-CN" sz="1400" b="0" i="0" dirty="0">
                <a:solidFill>
                  <a:srgbClr val="333333"/>
                </a:solidFill>
                <a:effectLst/>
                <a:latin typeface="HelveticaNeue Regular"/>
              </a:rPr>
              <a:t>https://</a:t>
            </a:r>
            <a:r>
              <a:rPr lang="en" altLang="zh-CN" sz="1400" b="0" i="0" dirty="0" err="1">
                <a:solidFill>
                  <a:srgbClr val="333333"/>
                </a:solidFill>
                <a:effectLst/>
                <a:latin typeface="HelveticaNeue Regular"/>
              </a:rPr>
              <a:t>arxiv.org</a:t>
            </a:r>
            <a:r>
              <a:rPr lang="en" altLang="zh-CN" sz="1400" b="0" i="0" dirty="0">
                <a:solidFill>
                  <a:srgbClr val="333333"/>
                </a:solidFill>
                <a:effectLst/>
                <a:latin typeface="HelveticaNeue Regular"/>
              </a:rPr>
              <a:t>/pdf/2204.11852.pdf</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BD40151-EA82-276A-A456-5E3A0A0303FC}"/>
              </a:ext>
            </a:extLst>
          </p:cNvPr>
          <p:cNvPicPr>
            <a:picLocks noChangeAspect="1"/>
          </p:cNvPicPr>
          <p:nvPr/>
        </p:nvPicPr>
        <p:blipFill>
          <a:blip r:embed="rId4"/>
          <a:stretch>
            <a:fillRect/>
          </a:stretch>
        </p:blipFill>
        <p:spPr>
          <a:xfrm>
            <a:off x="1025911" y="1434321"/>
            <a:ext cx="9444613" cy="4316662"/>
          </a:xfrm>
          <a:prstGeom prst="rect">
            <a:avLst/>
          </a:prstGeom>
        </p:spPr>
      </p:pic>
    </p:spTree>
    <p:extLst>
      <p:ext uri="{BB962C8B-B14F-4D97-AF65-F5344CB8AC3E}">
        <p14:creationId xmlns:p14="http://schemas.microsoft.com/office/powerpoint/2010/main" val="1566479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r>
              <a:rPr lang="en" altLang="zh-CN" sz="1400" b="0" i="0" dirty="0">
                <a:solidFill>
                  <a:srgbClr val="333333"/>
                </a:solidFill>
                <a:effectLst/>
                <a:latin typeface="HelveticaNeue Regular"/>
              </a:rPr>
              <a:t>https://</a:t>
            </a:r>
            <a:r>
              <a:rPr lang="en" altLang="zh-CN" sz="1400" b="0" i="0" dirty="0" err="1">
                <a:solidFill>
                  <a:srgbClr val="333333"/>
                </a:solidFill>
                <a:effectLst/>
                <a:latin typeface="HelveticaNeue Regular"/>
              </a:rPr>
              <a:t>arxiv.org</a:t>
            </a:r>
            <a:r>
              <a:rPr lang="en" altLang="zh-CN" sz="1400" b="0" i="0" dirty="0">
                <a:solidFill>
                  <a:srgbClr val="333333"/>
                </a:solidFill>
                <a:effectLst/>
                <a:latin typeface="HelveticaNeue Regular"/>
              </a:rPr>
              <a:t>/pdf/2204.11852.pdf</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3D853DD-89D9-6462-DF6B-8074CA34C86B}"/>
              </a:ext>
            </a:extLst>
          </p:cNvPr>
          <p:cNvPicPr>
            <a:picLocks noChangeAspect="1"/>
          </p:cNvPicPr>
          <p:nvPr/>
        </p:nvPicPr>
        <p:blipFill>
          <a:blip r:embed="rId4"/>
          <a:stretch>
            <a:fillRect/>
          </a:stretch>
        </p:blipFill>
        <p:spPr>
          <a:xfrm>
            <a:off x="1139154" y="1493054"/>
            <a:ext cx="9035155" cy="4196751"/>
          </a:xfrm>
          <a:prstGeom prst="rect">
            <a:avLst/>
          </a:prstGeom>
        </p:spPr>
      </p:pic>
    </p:spTree>
    <p:extLst>
      <p:ext uri="{BB962C8B-B14F-4D97-AF65-F5344CB8AC3E}">
        <p14:creationId xmlns:p14="http://schemas.microsoft.com/office/powerpoint/2010/main" val="1569412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r>
              <a:rPr lang="en" altLang="zh-CN" sz="1400" b="0" i="0" dirty="0">
                <a:solidFill>
                  <a:srgbClr val="333333"/>
                </a:solidFill>
                <a:effectLst/>
                <a:latin typeface="HelveticaNeue Regular"/>
              </a:rPr>
              <a:t>https://</a:t>
            </a:r>
            <a:r>
              <a:rPr lang="en" altLang="zh-CN" sz="1400" b="0" i="0" dirty="0" err="1">
                <a:solidFill>
                  <a:srgbClr val="333333"/>
                </a:solidFill>
                <a:effectLst/>
                <a:latin typeface="HelveticaNeue Regular"/>
              </a:rPr>
              <a:t>arxiv.org</a:t>
            </a:r>
            <a:r>
              <a:rPr lang="en" altLang="zh-CN" sz="1400" b="0" i="0" dirty="0">
                <a:solidFill>
                  <a:srgbClr val="333333"/>
                </a:solidFill>
                <a:effectLst/>
                <a:latin typeface="HelveticaNeue Regular"/>
              </a:rPr>
              <a:t>/pdf/2204.11852.pdf</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73860C5-91D8-87FF-A799-12DEB2EF082F}"/>
              </a:ext>
            </a:extLst>
          </p:cNvPr>
          <p:cNvPicPr>
            <a:picLocks noChangeAspect="1"/>
          </p:cNvPicPr>
          <p:nvPr/>
        </p:nvPicPr>
        <p:blipFill>
          <a:blip r:embed="rId4"/>
          <a:stretch>
            <a:fillRect/>
          </a:stretch>
        </p:blipFill>
        <p:spPr>
          <a:xfrm>
            <a:off x="635619" y="1159083"/>
            <a:ext cx="7831518" cy="4642876"/>
          </a:xfrm>
          <a:prstGeom prst="rect">
            <a:avLst/>
          </a:prstGeom>
        </p:spPr>
      </p:pic>
      <p:sp>
        <p:nvSpPr>
          <p:cNvPr id="10" name="文本框 9">
            <a:extLst>
              <a:ext uri="{FF2B5EF4-FFF2-40B4-BE49-F238E27FC236}">
                <a16:creationId xmlns:a16="http://schemas.microsoft.com/office/drawing/2014/main" id="{9E75B8F9-A17A-A7E6-D2EB-218EAA6F90B6}"/>
              </a:ext>
            </a:extLst>
          </p:cNvPr>
          <p:cNvSpPr txBox="1"/>
          <p:nvPr/>
        </p:nvSpPr>
        <p:spPr>
          <a:xfrm>
            <a:off x="8472046" y="1203654"/>
            <a:ext cx="3406371" cy="4524315"/>
          </a:xfrm>
          <a:prstGeom prst="rect">
            <a:avLst/>
          </a:prstGeom>
          <a:noFill/>
        </p:spPr>
        <p:txBody>
          <a:bodyPr wrap="square">
            <a:spAutoFit/>
          </a:bodyPr>
          <a:lstStyle/>
          <a:p>
            <a:pPr marL="285750" indent="-285750">
              <a:buFont typeface="Arial" panose="020B0604020202020204" pitchFamily="34" charset="0"/>
              <a:buChar char="•"/>
            </a:pPr>
            <a:r>
              <a:rPr lang="en" altLang="zh-CN" dirty="0"/>
              <a:t>None: We set scaling factor as 1, which means there is no scaling operation.</a:t>
            </a:r>
          </a:p>
          <a:p>
            <a:pPr marL="285750" indent="-285750">
              <a:buFont typeface="Arial" panose="020B0604020202020204" pitchFamily="34" charset="0"/>
              <a:buChar char="•"/>
            </a:pPr>
            <a:r>
              <a:rPr lang="en" altLang="zh-CN" dirty="0"/>
              <a:t>Specified: We set scaling factor as a specific value(0.001 here).</a:t>
            </a:r>
          </a:p>
          <a:p>
            <a:pPr marL="285750" indent="-285750">
              <a:buFont typeface="Arial" panose="020B0604020202020204" pitchFamily="34" charset="0"/>
              <a:buChar char="•"/>
            </a:pPr>
            <a:r>
              <a:rPr lang="en" altLang="zh-CN" dirty="0"/>
              <a:t>Static: In this way, we use the decoded probability matrix at the first time in the training process, and calculate the scaling factor by Eq.6</a:t>
            </a:r>
          </a:p>
          <a:p>
            <a:pPr marL="285750" indent="-285750">
              <a:buFont typeface="Arial" panose="020B0604020202020204" pitchFamily="34" charset="0"/>
              <a:buChar char="•"/>
            </a:pPr>
            <a:r>
              <a:rPr lang="en" altLang="zh-CN" dirty="0"/>
              <a:t>Estimated: In this way, we replace the decoded probability matrix with a uniform random matrix, and then use Eq.6 to calculate the scaling factor.</a:t>
            </a:r>
            <a:endParaRPr lang="zh-CN" altLang="en-US" dirty="0"/>
          </a:p>
        </p:txBody>
      </p:sp>
    </p:spTree>
    <p:extLst>
      <p:ext uri="{BB962C8B-B14F-4D97-AF65-F5344CB8AC3E}">
        <p14:creationId xmlns:p14="http://schemas.microsoft.com/office/powerpoint/2010/main" val="2668895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文本框 2">
            <a:extLst>
              <a:ext uri="{FF2B5EF4-FFF2-40B4-BE49-F238E27FC236}">
                <a16:creationId xmlns:a16="http://schemas.microsoft.com/office/drawing/2014/main" id="{5027E075-C2E4-249E-F256-FD2051E772AC}"/>
              </a:ext>
            </a:extLst>
          </p:cNvPr>
          <p:cNvSpPr txBox="1"/>
          <p:nvPr/>
        </p:nvSpPr>
        <p:spPr>
          <a:xfrm>
            <a:off x="574304" y="6328260"/>
            <a:ext cx="8492423" cy="307777"/>
          </a:xfrm>
          <a:prstGeom prst="rect">
            <a:avLst/>
          </a:prstGeom>
          <a:noFill/>
        </p:spPr>
        <p:txBody>
          <a:bodyPr wrap="square" rtlCol="0">
            <a:spAutoFit/>
          </a:bodyPr>
          <a:lstStyle/>
          <a:p>
            <a:r>
              <a:rPr lang="en" altLang="zh-CN" sz="1400" b="0" i="0" dirty="0">
                <a:solidFill>
                  <a:srgbClr val="333333"/>
                </a:solidFill>
                <a:effectLst/>
                <a:latin typeface="HelveticaNeue Regular"/>
              </a:rPr>
              <a:t>https://</a:t>
            </a:r>
            <a:r>
              <a:rPr lang="en" altLang="zh-CN" sz="1400" b="0" i="0" dirty="0" err="1">
                <a:solidFill>
                  <a:srgbClr val="333333"/>
                </a:solidFill>
                <a:effectLst/>
                <a:latin typeface="HelveticaNeue Regular"/>
              </a:rPr>
              <a:t>arxiv.org</a:t>
            </a:r>
            <a:r>
              <a:rPr lang="en" altLang="zh-CN" sz="1400" b="0" i="0" dirty="0">
                <a:solidFill>
                  <a:srgbClr val="333333"/>
                </a:solidFill>
                <a:effectLst/>
                <a:latin typeface="HelveticaNeue Regular"/>
              </a:rPr>
              <a:t>/pdf/2204.11852.pdf</a:t>
            </a:r>
            <a:endParaRPr lang="zh-CN" alt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E75B8F9-A17A-A7E6-D2EB-218EAA6F90B6}"/>
              </a:ext>
            </a:extLst>
          </p:cNvPr>
          <p:cNvSpPr txBox="1"/>
          <p:nvPr/>
        </p:nvSpPr>
        <p:spPr>
          <a:xfrm>
            <a:off x="7675808" y="2626393"/>
            <a:ext cx="4206493" cy="1754326"/>
          </a:xfrm>
          <a:prstGeom prst="rect">
            <a:avLst/>
          </a:prstGeom>
          <a:noFill/>
        </p:spPr>
        <p:txBody>
          <a:bodyPr wrap="square">
            <a:spAutoFit/>
          </a:bodyPr>
          <a:lstStyle/>
          <a:p>
            <a:pPr marL="285750" indent="-285750">
              <a:buFont typeface="Arial" panose="020B0604020202020204" pitchFamily="34" charset="0"/>
              <a:buChar char="•"/>
            </a:pPr>
            <a:r>
              <a:rPr lang="en" altLang="zh-CN" dirty="0"/>
              <a:t>Graph Convolutional Network(GCN</a:t>
            </a:r>
            <a:r>
              <a:rPr lang="en-US" altLang="zh-CN" dirty="0"/>
              <a:t>)</a:t>
            </a:r>
            <a:endParaRPr lang="en" altLang="zh-CN" dirty="0"/>
          </a:p>
          <a:p>
            <a:pPr marL="285750" indent="-285750">
              <a:buFont typeface="Arial" panose="020B0604020202020204" pitchFamily="34" charset="0"/>
              <a:buChar char="•"/>
            </a:pPr>
            <a:r>
              <a:rPr lang="en" altLang="zh-CN" dirty="0"/>
              <a:t>Graph Attention Network(GAT)</a:t>
            </a:r>
          </a:p>
          <a:p>
            <a:pPr marL="285750" indent="-285750">
              <a:buFont typeface="Arial" panose="020B0604020202020204" pitchFamily="34" charset="0"/>
              <a:buChar char="•"/>
            </a:pPr>
            <a:r>
              <a:rPr lang="en" altLang="zh-CN" dirty="0"/>
              <a:t>Topology Adaptive Graph Convolutional Network(TAG)</a:t>
            </a:r>
          </a:p>
          <a:p>
            <a:pPr marL="285750" indent="-285750">
              <a:buFont typeface="Arial" panose="020B0604020202020204" pitchFamily="34" charset="0"/>
              <a:buChar char="•"/>
            </a:pPr>
            <a:r>
              <a:rPr lang="en" altLang="zh-CN" dirty="0"/>
              <a:t>Simplifying Graph Convolutional Networks(SGC)</a:t>
            </a:r>
            <a:endParaRPr lang="zh-CN" altLang="en-US" dirty="0"/>
          </a:p>
        </p:txBody>
      </p:sp>
      <p:pic>
        <p:nvPicPr>
          <p:cNvPr id="4" name="图片 3">
            <a:extLst>
              <a:ext uri="{FF2B5EF4-FFF2-40B4-BE49-F238E27FC236}">
                <a16:creationId xmlns:a16="http://schemas.microsoft.com/office/drawing/2014/main" id="{005BA320-B2F6-02B8-6466-2C4F205DE99D}"/>
              </a:ext>
            </a:extLst>
          </p:cNvPr>
          <p:cNvPicPr>
            <a:picLocks noChangeAspect="1"/>
          </p:cNvPicPr>
          <p:nvPr/>
        </p:nvPicPr>
        <p:blipFill>
          <a:blip r:embed="rId4"/>
          <a:stretch>
            <a:fillRect/>
          </a:stretch>
        </p:blipFill>
        <p:spPr>
          <a:xfrm>
            <a:off x="635619" y="1336862"/>
            <a:ext cx="7040189" cy="4610389"/>
          </a:xfrm>
          <a:prstGeom prst="rect">
            <a:avLst/>
          </a:prstGeom>
        </p:spPr>
      </p:pic>
    </p:spTree>
    <p:extLst>
      <p:ext uri="{BB962C8B-B14F-4D97-AF65-F5344CB8AC3E}">
        <p14:creationId xmlns:p14="http://schemas.microsoft.com/office/powerpoint/2010/main" val="2033666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Isomorphism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253916"/>
          </a:xfrm>
          <a:prstGeom prst="rect">
            <a:avLst/>
          </a:prstGeom>
          <a:noFill/>
        </p:spPr>
        <p:txBody>
          <a:bodyPr wrap="square" rtlCol="0">
            <a:spAutoFit/>
          </a:bodyPr>
          <a:lstStyle/>
          <a:p>
            <a:r>
              <a:rPr lang="en" altLang="zh-CN" sz="1050" b="0" i="0" dirty="0">
                <a:solidFill>
                  <a:srgbClr val="333333"/>
                </a:solidFill>
                <a:effectLst/>
                <a:latin typeface="HelveticaNeue Regular"/>
              </a:rPr>
              <a:t>https://</a:t>
            </a:r>
            <a:r>
              <a:rPr lang="en" altLang="zh-CN" sz="1050" b="0" i="0" dirty="0" err="1">
                <a:solidFill>
                  <a:srgbClr val="333333"/>
                </a:solidFill>
                <a:effectLst/>
                <a:latin typeface="HelveticaNeue Regular"/>
              </a:rPr>
              <a:t>arxiv.org</a:t>
            </a:r>
            <a:r>
              <a:rPr lang="en" altLang="zh-CN" sz="1050" b="0" i="0" dirty="0">
                <a:solidFill>
                  <a:srgbClr val="333333"/>
                </a:solidFill>
                <a:effectLst/>
                <a:latin typeface="HelveticaNeue Regular"/>
              </a:rPr>
              <a:t>/abs/1810.00826</a:t>
            </a:r>
            <a:endParaRPr lang="zh-CN" altLang="en-US" sz="105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94E1168-696A-E4B6-15E6-B9F71371E68A}"/>
              </a:ext>
            </a:extLst>
          </p:cNvPr>
          <p:cNvPicPr>
            <a:picLocks noChangeAspect="1"/>
          </p:cNvPicPr>
          <p:nvPr/>
        </p:nvPicPr>
        <p:blipFill>
          <a:blip r:embed="rId4"/>
          <a:stretch>
            <a:fillRect/>
          </a:stretch>
        </p:blipFill>
        <p:spPr>
          <a:xfrm>
            <a:off x="1158582" y="1307063"/>
            <a:ext cx="4597698" cy="4571045"/>
          </a:xfrm>
          <a:prstGeom prst="rect">
            <a:avLst/>
          </a:prstGeom>
        </p:spPr>
      </p:pic>
      <p:pic>
        <p:nvPicPr>
          <p:cNvPr id="9" name="图片 8">
            <a:extLst>
              <a:ext uri="{FF2B5EF4-FFF2-40B4-BE49-F238E27FC236}">
                <a16:creationId xmlns:a16="http://schemas.microsoft.com/office/drawing/2014/main" id="{EF96BE77-F972-506B-7843-C33E7AA28CE0}"/>
              </a:ext>
            </a:extLst>
          </p:cNvPr>
          <p:cNvPicPr>
            <a:picLocks noChangeAspect="1"/>
          </p:cNvPicPr>
          <p:nvPr/>
        </p:nvPicPr>
        <p:blipFill>
          <a:blip r:embed="rId5"/>
          <a:stretch>
            <a:fillRect/>
          </a:stretch>
        </p:blipFill>
        <p:spPr>
          <a:xfrm>
            <a:off x="5888104" y="1270367"/>
            <a:ext cx="3795656" cy="2445792"/>
          </a:xfrm>
          <a:prstGeom prst="rect">
            <a:avLst/>
          </a:prstGeom>
        </p:spPr>
      </p:pic>
      <p:pic>
        <p:nvPicPr>
          <p:cNvPr id="10" name="图片 9">
            <a:extLst>
              <a:ext uri="{FF2B5EF4-FFF2-40B4-BE49-F238E27FC236}">
                <a16:creationId xmlns:a16="http://schemas.microsoft.com/office/drawing/2014/main" id="{7E633775-41A3-B105-70D6-D49C1DC1567A}"/>
              </a:ext>
            </a:extLst>
          </p:cNvPr>
          <p:cNvPicPr>
            <a:picLocks noChangeAspect="1"/>
          </p:cNvPicPr>
          <p:nvPr/>
        </p:nvPicPr>
        <p:blipFill>
          <a:blip r:embed="rId6"/>
          <a:stretch>
            <a:fillRect/>
          </a:stretch>
        </p:blipFill>
        <p:spPr>
          <a:xfrm>
            <a:off x="8804296" y="3592585"/>
            <a:ext cx="3070026" cy="2449658"/>
          </a:xfrm>
          <a:prstGeom prst="rect">
            <a:avLst/>
          </a:prstGeom>
        </p:spPr>
      </p:pic>
    </p:spTree>
    <p:extLst>
      <p:ext uri="{BB962C8B-B14F-4D97-AF65-F5344CB8AC3E}">
        <p14:creationId xmlns:p14="http://schemas.microsoft.com/office/powerpoint/2010/main" val="375244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684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Autoencoder</a:t>
            </a:r>
            <a:r>
              <a:rPr lang="zh-CN" altLang="en-US" sz="3600" dirty="0">
                <a:solidFill>
                  <a:srgbClr val="C00000"/>
                </a:solidFill>
                <a:latin typeface="微软雅黑" panose="020B0503020204020204" pitchFamily="34" charset="-122"/>
                <a:ea typeface="微软雅黑" panose="020B0503020204020204" pitchFamily="34" charset="-122"/>
              </a:rPr>
              <a:t> </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9" name="文本框 8">
            <a:extLst>
              <a:ext uri="{FF2B5EF4-FFF2-40B4-BE49-F238E27FC236}">
                <a16:creationId xmlns:a16="http://schemas.microsoft.com/office/drawing/2014/main" id="{20CD1C65-A430-DDC3-769C-402C48470D5D}"/>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TextShape 2">
            <a:extLst>
              <a:ext uri="{FF2B5EF4-FFF2-40B4-BE49-F238E27FC236}">
                <a16:creationId xmlns:a16="http://schemas.microsoft.com/office/drawing/2014/main" id="{AA25C93E-8024-BA63-1CA9-F51FDA9A5A10}"/>
              </a:ext>
            </a:extLst>
          </p:cNvPr>
          <p:cNvSpPr txBox="1"/>
          <p:nvPr/>
        </p:nvSpPr>
        <p:spPr>
          <a:xfrm>
            <a:off x="5675455" y="2026228"/>
            <a:ext cx="4932360" cy="3112628"/>
          </a:xfrm>
          <a:prstGeom prst="rect">
            <a:avLst/>
          </a:prstGeom>
          <a:solidFill>
            <a:schemeClr val="bg1"/>
          </a:solidFill>
        </p:spPr>
        <p:txBody>
          <a:bodyPr/>
          <a:lstStyle/>
          <a:p>
            <a:pPr marL="457200" indent="-457200">
              <a:lnSpc>
                <a:spcPct val="100000"/>
              </a:lnSpc>
              <a:buFont typeface="Arial" panose="020B0604020202020204" pitchFamily="34" charset="0"/>
              <a:buChar char="•"/>
            </a:pPr>
            <a:r>
              <a:rPr lang="zh-CN" sz="3200" dirty="0">
                <a:solidFill>
                  <a:srgbClr val="000000"/>
                </a:solidFill>
                <a:latin typeface="+mj-lt"/>
              </a:rPr>
              <a:t>Unsupervised learning</a:t>
            </a:r>
            <a:endParaRPr dirty="0">
              <a:latin typeface="+mj-lt"/>
            </a:endParaRPr>
          </a:p>
          <a:p>
            <a:pPr marL="457200" indent="-457200">
              <a:lnSpc>
                <a:spcPct val="100000"/>
              </a:lnSpc>
              <a:buFont typeface="Arial" panose="020B0604020202020204" pitchFamily="34" charset="0"/>
              <a:buChar char="•"/>
            </a:pPr>
            <a:r>
              <a:rPr lang="zh-CN" sz="3200" dirty="0">
                <a:solidFill>
                  <a:srgbClr val="000000"/>
                </a:solidFill>
                <a:latin typeface="+mj-lt"/>
              </a:rPr>
              <a:t>Feed-back</a:t>
            </a:r>
            <a:endParaRPr dirty="0">
              <a:latin typeface="+mj-lt"/>
            </a:endParaRPr>
          </a:p>
          <a:p>
            <a:pPr marL="914400" lvl="1" indent="-457200">
              <a:lnSpc>
                <a:spcPct val="100000"/>
              </a:lnSpc>
              <a:buFont typeface="Arial" panose="020B0604020202020204" pitchFamily="34" charset="0"/>
              <a:buChar char="•"/>
            </a:pPr>
            <a:r>
              <a:rPr lang="zh-CN" sz="2800" dirty="0">
                <a:solidFill>
                  <a:srgbClr val="000000"/>
                </a:solidFill>
                <a:latin typeface="+mj-lt"/>
              </a:rPr>
              <a:t>Reconstruct input:</a:t>
            </a:r>
            <a:endParaRPr dirty="0">
              <a:latin typeface="+mj-lt"/>
            </a:endParaRPr>
          </a:p>
          <a:p>
            <a:pPr marL="285750" indent="-285750">
              <a:buFont typeface="Arial" panose="020B0604020202020204" pitchFamily="34" charset="0"/>
              <a:buChar char="•"/>
            </a:pPr>
            <a:endParaRPr dirty="0">
              <a:latin typeface="+mj-lt"/>
            </a:endParaRPr>
          </a:p>
          <a:p>
            <a:pPr marL="914400" lvl="1" indent="-457200">
              <a:lnSpc>
                <a:spcPct val="100000"/>
              </a:lnSpc>
              <a:buFont typeface="Arial" panose="020B0604020202020204" pitchFamily="34" charset="0"/>
              <a:buChar char="•"/>
            </a:pPr>
            <a:r>
              <a:rPr lang="zh-CN" sz="2800" dirty="0">
                <a:solidFill>
                  <a:srgbClr val="000000"/>
                </a:solidFill>
                <a:latin typeface="+mj-lt"/>
              </a:rPr>
              <a:t>BP Learning </a:t>
            </a:r>
            <a:endParaRPr dirty="0">
              <a:latin typeface="+mj-lt"/>
            </a:endParaRPr>
          </a:p>
          <a:p>
            <a:pPr marL="457200" indent="-457200">
              <a:lnSpc>
                <a:spcPct val="100000"/>
              </a:lnSpc>
              <a:buFont typeface="Arial" panose="020B0604020202020204" pitchFamily="34" charset="0"/>
              <a:buChar char="•"/>
            </a:pPr>
            <a:r>
              <a:rPr lang="zh-CN" sz="3200" dirty="0">
                <a:solidFill>
                  <a:srgbClr val="000000"/>
                </a:solidFill>
                <a:latin typeface="+mj-lt"/>
              </a:rPr>
              <a:t>Constraints</a:t>
            </a:r>
            <a:endParaRPr dirty="0">
              <a:latin typeface="+mj-lt"/>
            </a:endParaRPr>
          </a:p>
          <a:p>
            <a:pPr marL="285750" indent="-285750">
              <a:lnSpc>
                <a:spcPct val="100000"/>
              </a:lnSpc>
              <a:buFont typeface="Arial" panose="020B0604020202020204" pitchFamily="34" charset="0"/>
              <a:buChar char="•"/>
            </a:pPr>
            <a:endParaRPr dirty="0">
              <a:latin typeface="+mj-lt"/>
            </a:endParaRPr>
          </a:p>
        </p:txBody>
      </p:sp>
      <p:pic>
        <p:nvPicPr>
          <p:cNvPr id="4" name="内容占位符 3">
            <a:extLst>
              <a:ext uri="{FF2B5EF4-FFF2-40B4-BE49-F238E27FC236}">
                <a16:creationId xmlns:a16="http://schemas.microsoft.com/office/drawing/2014/main" id="{B7540FCE-BD01-6952-C4C7-652347C97EBE}"/>
              </a:ext>
            </a:extLst>
          </p:cNvPr>
          <p:cNvPicPr/>
          <p:nvPr/>
        </p:nvPicPr>
        <p:blipFill>
          <a:blip r:embed="rId5"/>
          <a:stretch>
            <a:fillRect/>
          </a:stretch>
        </p:blipFill>
        <p:spPr>
          <a:xfrm>
            <a:off x="950774" y="1260233"/>
            <a:ext cx="4199400" cy="4672080"/>
          </a:xfrm>
          <a:prstGeom prst="rect">
            <a:avLst/>
          </a:prstGeom>
          <a:ln w="9360">
            <a:noFill/>
          </a:ln>
        </p:spPr>
      </p:pic>
      <p:pic>
        <p:nvPicPr>
          <p:cNvPr id="11" name="Picture 7">
            <a:extLst>
              <a:ext uri="{FF2B5EF4-FFF2-40B4-BE49-F238E27FC236}">
                <a16:creationId xmlns:a16="http://schemas.microsoft.com/office/drawing/2014/main" id="{89F0C861-B385-21D3-27ED-080015C2FD78}"/>
              </a:ext>
            </a:extLst>
          </p:cNvPr>
          <p:cNvPicPr/>
          <p:nvPr/>
        </p:nvPicPr>
        <p:blipFill>
          <a:blip r:embed="rId6"/>
          <a:stretch>
            <a:fillRect/>
          </a:stretch>
        </p:blipFill>
        <p:spPr>
          <a:xfrm>
            <a:off x="9474929" y="3012840"/>
            <a:ext cx="1348920" cy="416160"/>
          </a:xfrm>
          <a:prstGeom prst="rect">
            <a:avLst/>
          </a:prstGeom>
          <a:ln w="9360">
            <a:noFill/>
          </a:ln>
        </p:spPr>
      </p:pic>
    </p:spTree>
    <p:extLst>
      <p:ext uri="{BB962C8B-B14F-4D97-AF65-F5344CB8AC3E}">
        <p14:creationId xmlns:p14="http://schemas.microsoft.com/office/powerpoint/2010/main" val="1212259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WL(</a:t>
            </a:r>
            <a:r>
              <a:rPr lang="en-US" altLang="zh-CN" sz="3600" dirty="0" err="1">
                <a:solidFill>
                  <a:srgbClr val="C00000"/>
                </a:solidFill>
                <a:latin typeface="微软雅黑" panose="020B0503020204020204" pitchFamily="34" charset="-122"/>
                <a:ea typeface="微软雅黑" panose="020B0503020204020204" pitchFamily="34" charset="-122"/>
              </a:rPr>
              <a:t>Weisfeler</a:t>
            </a:r>
            <a:r>
              <a:rPr lang="en-US" altLang="zh-CN" sz="3600" dirty="0">
                <a:solidFill>
                  <a:srgbClr val="C00000"/>
                </a:solidFill>
                <a:latin typeface="微软雅黑" panose="020B0503020204020204" pitchFamily="34" charset="-122"/>
                <a:ea typeface="微软雅黑" panose="020B0503020204020204" pitchFamily="34" charset="-122"/>
              </a:rPr>
              <a:t>-Lehmann)-test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1153822" y="6328259"/>
            <a:ext cx="7887147" cy="253916"/>
          </a:xfrm>
          <a:prstGeom prst="rect">
            <a:avLst/>
          </a:prstGeom>
          <a:noFill/>
        </p:spPr>
        <p:txBody>
          <a:bodyPr wrap="square" rtlCol="0">
            <a:spAutoFit/>
          </a:bodyPr>
          <a:lstStyle/>
          <a:p>
            <a:r>
              <a:rPr lang="en" altLang="zh-CN" sz="1050" b="0" i="0" dirty="0">
                <a:solidFill>
                  <a:srgbClr val="333333"/>
                </a:solidFill>
                <a:effectLst/>
                <a:latin typeface="HelveticaNeue Regular"/>
              </a:rPr>
              <a:t>https://</a:t>
            </a:r>
            <a:r>
              <a:rPr lang="en" altLang="zh-CN" sz="1050" b="0" i="0" dirty="0" err="1">
                <a:solidFill>
                  <a:srgbClr val="333333"/>
                </a:solidFill>
                <a:effectLst/>
                <a:latin typeface="HelveticaNeue Regular"/>
              </a:rPr>
              <a:t>arxiv.org</a:t>
            </a:r>
            <a:r>
              <a:rPr lang="en" altLang="zh-CN" sz="1050" b="0" i="0" dirty="0">
                <a:solidFill>
                  <a:srgbClr val="333333"/>
                </a:solidFill>
                <a:effectLst/>
                <a:latin typeface="HelveticaNeue Regular"/>
              </a:rPr>
              <a:t>/abs/1810.00826</a:t>
            </a:r>
            <a:endParaRPr lang="zh-CN" altLang="en-US" sz="105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5542A83-B494-C4FF-1B3D-31385672DD5A}"/>
              </a:ext>
            </a:extLst>
          </p:cNvPr>
          <p:cNvPicPr>
            <a:picLocks noChangeAspect="1"/>
          </p:cNvPicPr>
          <p:nvPr/>
        </p:nvPicPr>
        <p:blipFill>
          <a:blip r:embed="rId4"/>
          <a:stretch>
            <a:fillRect/>
          </a:stretch>
        </p:blipFill>
        <p:spPr>
          <a:xfrm>
            <a:off x="1153822" y="1440354"/>
            <a:ext cx="8620292" cy="3696687"/>
          </a:xfrm>
          <a:prstGeom prst="rect">
            <a:avLst/>
          </a:prstGeom>
        </p:spPr>
      </p:pic>
    </p:spTree>
    <p:extLst>
      <p:ext uri="{BB962C8B-B14F-4D97-AF65-F5344CB8AC3E}">
        <p14:creationId xmlns:p14="http://schemas.microsoft.com/office/powerpoint/2010/main" val="2993144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WL-test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1153822" y="6328259"/>
            <a:ext cx="7887147" cy="253916"/>
          </a:xfrm>
          <a:prstGeom prst="rect">
            <a:avLst/>
          </a:prstGeom>
          <a:noFill/>
        </p:spPr>
        <p:txBody>
          <a:bodyPr wrap="square" rtlCol="0">
            <a:spAutoFit/>
          </a:bodyPr>
          <a:lstStyle/>
          <a:p>
            <a:r>
              <a:rPr lang="en" altLang="zh-CN" sz="1050" b="0" i="0" dirty="0">
                <a:solidFill>
                  <a:srgbClr val="333333"/>
                </a:solidFill>
                <a:effectLst/>
                <a:latin typeface="HelveticaNeue Regular"/>
              </a:rPr>
              <a:t>https://</a:t>
            </a:r>
            <a:r>
              <a:rPr lang="en" altLang="zh-CN" sz="1050" b="0" i="0" dirty="0" err="1">
                <a:solidFill>
                  <a:srgbClr val="333333"/>
                </a:solidFill>
                <a:effectLst/>
                <a:latin typeface="HelveticaNeue Regular"/>
              </a:rPr>
              <a:t>arxiv.org</a:t>
            </a:r>
            <a:r>
              <a:rPr lang="en" altLang="zh-CN" sz="1050" b="0" i="0" dirty="0">
                <a:solidFill>
                  <a:srgbClr val="333333"/>
                </a:solidFill>
                <a:effectLst/>
                <a:latin typeface="HelveticaNeue Regular"/>
              </a:rPr>
              <a:t>/abs/1810.00826</a:t>
            </a:r>
            <a:endParaRPr lang="zh-CN" altLang="en-US" sz="105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F07D97EC-46A0-B28F-AFF3-0D131AF59A91}"/>
              </a:ext>
            </a:extLst>
          </p:cNvPr>
          <p:cNvPicPr>
            <a:picLocks noChangeAspect="1"/>
          </p:cNvPicPr>
          <p:nvPr/>
        </p:nvPicPr>
        <p:blipFill>
          <a:blip r:embed="rId4"/>
          <a:stretch>
            <a:fillRect/>
          </a:stretch>
        </p:blipFill>
        <p:spPr>
          <a:xfrm>
            <a:off x="1153821" y="1646229"/>
            <a:ext cx="9355339" cy="3775252"/>
          </a:xfrm>
          <a:prstGeom prst="rect">
            <a:avLst/>
          </a:prstGeom>
        </p:spPr>
      </p:pic>
    </p:spTree>
    <p:extLst>
      <p:ext uri="{BB962C8B-B14F-4D97-AF65-F5344CB8AC3E}">
        <p14:creationId xmlns:p14="http://schemas.microsoft.com/office/powerpoint/2010/main" val="773757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Isomorphism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253916"/>
          </a:xfrm>
          <a:prstGeom prst="rect">
            <a:avLst/>
          </a:prstGeom>
          <a:noFill/>
        </p:spPr>
        <p:txBody>
          <a:bodyPr wrap="square" rtlCol="0">
            <a:spAutoFit/>
          </a:bodyPr>
          <a:lstStyle/>
          <a:p>
            <a:r>
              <a:rPr lang="en" altLang="zh-CN" sz="1050" b="0" i="0" dirty="0">
                <a:solidFill>
                  <a:srgbClr val="333333"/>
                </a:solidFill>
                <a:effectLst/>
                <a:latin typeface="HelveticaNeue Regular"/>
              </a:rPr>
              <a:t>https://</a:t>
            </a:r>
            <a:r>
              <a:rPr lang="en" altLang="zh-CN" sz="1050" b="0" i="0" dirty="0" err="1">
                <a:solidFill>
                  <a:srgbClr val="333333"/>
                </a:solidFill>
                <a:effectLst/>
                <a:latin typeface="HelveticaNeue Regular"/>
              </a:rPr>
              <a:t>arxiv.org</a:t>
            </a:r>
            <a:r>
              <a:rPr lang="en" altLang="zh-CN" sz="1050" b="0" i="0" dirty="0">
                <a:solidFill>
                  <a:srgbClr val="333333"/>
                </a:solidFill>
                <a:effectLst/>
                <a:latin typeface="HelveticaNeue Regular"/>
              </a:rPr>
              <a:t>/abs/1810.00826</a:t>
            </a:r>
            <a:endParaRPr lang="zh-CN" altLang="en-US" sz="105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9A02FE6-51D4-7D0A-A908-2E73EC9D2A72}"/>
              </a:ext>
            </a:extLst>
          </p:cNvPr>
          <p:cNvPicPr>
            <a:picLocks noChangeAspect="1"/>
          </p:cNvPicPr>
          <p:nvPr/>
        </p:nvPicPr>
        <p:blipFill>
          <a:blip r:embed="rId4"/>
          <a:stretch>
            <a:fillRect/>
          </a:stretch>
        </p:blipFill>
        <p:spPr>
          <a:xfrm>
            <a:off x="6189730" y="3675778"/>
            <a:ext cx="4165600" cy="546100"/>
          </a:xfrm>
          <a:prstGeom prst="rect">
            <a:avLst/>
          </a:prstGeom>
        </p:spPr>
      </p:pic>
      <p:pic>
        <p:nvPicPr>
          <p:cNvPr id="4" name="图片 3">
            <a:extLst>
              <a:ext uri="{FF2B5EF4-FFF2-40B4-BE49-F238E27FC236}">
                <a16:creationId xmlns:a16="http://schemas.microsoft.com/office/drawing/2014/main" id="{75CE873F-E154-4367-4153-A653F05F1A04}"/>
              </a:ext>
            </a:extLst>
          </p:cNvPr>
          <p:cNvPicPr>
            <a:picLocks noChangeAspect="1"/>
          </p:cNvPicPr>
          <p:nvPr/>
        </p:nvPicPr>
        <p:blipFill>
          <a:blip r:embed="rId5"/>
          <a:stretch>
            <a:fillRect/>
          </a:stretch>
        </p:blipFill>
        <p:spPr>
          <a:xfrm>
            <a:off x="5023834" y="1123078"/>
            <a:ext cx="6858000" cy="2552700"/>
          </a:xfrm>
          <a:prstGeom prst="rect">
            <a:avLst/>
          </a:prstGeom>
        </p:spPr>
      </p:pic>
      <p:pic>
        <p:nvPicPr>
          <p:cNvPr id="5" name="图片 4">
            <a:extLst>
              <a:ext uri="{FF2B5EF4-FFF2-40B4-BE49-F238E27FC236}">
                <a16:creationId xmlns:a16="http://schemas.microsoft.com/office/drawing/2014/main" id="{E85D01BA-E256-F2DF-3C42-AF2CFE3D2199}"/>
              </a:ext>
            </a:extLst>
          </p:cNvPr>
          <p:cNvPicPr>
            <a:picLocks noChangeAspect="1"/>
          </p:cNvPicPr>
          <p:nvPr/>
        </p:nvPicPr>
        <p:blipFill>
          <a:blip r:embed="rId6"/>
          <a:stretch>
            <a:fillRect/>
          </a:stretch>
        </p:blipFill>
        <p:spPr>
          <a:xfrm>
            <a:off x="5364230" y="4366272"/>
            <a:ext cx="5816600" cy="1663700"/>
          </a:xfrm>
          <a:prstGeom prst="rect">
            <a:avLst/>
          </a:prstGeom>
        </p:spPr>
      </p:pic>
      <p:pic>
        <p:nvPicPr>
          <p:cNvPr id="6" name="图片 5">
            <a:extLst>
              <a:ext uri="{FF2B5EF4-FFF2-40B4-BE49-F238E27FC236}">
                <a16:creationId xmlns:a16="http://schemas.microsoft.com/office/drawing/2014/main" id="{D94E1168-696A-E4B6-15E6-B9F71371E68A}"/>
              </a:ext>
            </a:extLst>
          </p:cNvPr>
          <p:cNvPicPr>
            <a:picLocks noChangeAspect="1"/>
          </p:cNvPicPr>
          <p:nvPr/>
        </p:nvPicPr>
        <p:blipFill>
          <a:blip r:embed="rId7"/>
          <a:stretch>
            <a:fillRect/>
          </a:stretch>
        </p:blipFill>
        <p:spPr>
          <a:xfrm>
            <a:off x="426136" y="1445990"/>
            <a:ext cx="4597698" cy="4571045"/>
          </a:xfrm>
          <a:prstGeom prst="rect">
            <a:avLst/>
          </a:prstGeom>
        </p:spPr>
      </p:pic>
    </p:spTree>
    <p:extLst>
      <p:ext uri="{BB962C8B-B14F-4D97-AF65-F5344CB8AC3E}">
        <p14:creationId xmlns:p14="http://schemas.microsoft.com/office/powerpoint/2010/main" val="527919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G-GCN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253916"/>
          </a:xfrm>
          <a:prstGeom prst="rect">
            <a:avLst/>
          </a:prstGeom>
          <a:noFill/>
        </p:spPr>
        <p:txBody>
          <a:bodyPr wrap="square" rtlCol="0">
            <a:spAutoFit/>
          </a:bodyPr>
          <a:lstStyle/>
          <a:p>
            <a:r>
              <a:rPr lang="en" altLang="zh-CN" sz="1050" b="0" i="0" dirty="0">
                <a:solidFill>
                  <a:srgbClr val="333333"/>
                </a:solidFill>
                <a:effectLst/>
                <a:latin typeface="HelveticaNeue Regular"/>
              </a:rPr>
              <a:t>https://</a:t>
            </a:r>
            <a:r>
              <a:rPr lang="en" altLang="zh-CN" sz="1050" b="0" i="0" dirty="0" err="1">
                <a:solidFill>
                  <a:srgbClr val="333333"/>
                </a:solidFill>
                <a:effectLst/>
                <a:latin typeface="HelveticaNeue Regular"/>
              </a:rPr>
              <a:t>arxiv.org</a:t>
            </a:r>
            <a:r>
              <a:rPr lang="en" altLang="zh-CN" sz="1050" b="0" i="0" dirty="0">
                <a:solidFill>
                  <a:srgbClr val="333333"/>
                </a:solidFill>
                <a:effectLst/>
                <a:latin typeface="HelveticaNeue Regular"/>
              </a:rPr>
              <a:t>/pdf/1903.02640.pdf</a:t>
            </a:r>
            <a:endParaRPr lang="zh-CN" altLang="en-US" sz="105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97BE5DC4-33A3-AD9A-EE95-17EA7CD9CC92}"/>
              </a:ext>
            </a:extLst>
          </p:cNvPr>
          <p:cNvPicPr>
            <a:picLocks noChangeAspect="1"/>
          </p:cNvPicPr>
          <p:nvPr/>
        </p:nvPicPr>
        <p:blipFill>
          <a:blip r:embed="rId4"/>
          <a:stretch>
            <a:fillRect/>
          </a:stretch>
        </p:blipFill>
        <p:spPr>
          <a:xfrm>
            <a:off x="2507114" y="1257121"/>
            <a:ext cx="6443703" cy="4634944"/>
          </a:xfrm>
          <a:prstGeom prst="rect">
            <a:avLst/>
          </a:prstGeom>
        </p:spPr>
      </p:pic>
    </p:spTree>
    <p:extLst>
      <p:ext uri="{BB962C8B-B14F-4D97-AF65-F5344CB8AC3E}">
        <p14:creationId xmlns:p14="http://schemas.microsoft.com/office/powerpoint/2010/main" val="2767725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G-GCN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307777"/>
          </a:xfrm>
          <a:prstGeom prst="rect">
            <a:avLst/>
          </a:prstGeom>
          <a:noFill/>
        </p:spPr>
        <p:txBody>
          <a:bodyPr wrap="square" rtlCol="0">
            <a:spAutoFit/>
          </a:bodyPr>
          <a:lstStyle/>
          <a:p>
            <a:r>
              <a:rPr lang="en" altLang="zh-CN" sz="1400" b="0" i="0" dirty="0">
                <a:solidFill>
                  <a:srgbClr val="333333"/>
                </a:solidFill>
                <a:effectLst/>
                <a:latin typeface="HelveticaNeue Regular"/>
              </a:rPr>
              <a:t>https://</a:t>
            </a:r>
            <a:r>
              <a:rPr lang="en" altLang="zh-CN" sz="1400" b="0" i="0" dirty="0" err="1">
                <a:solidFill>
                  <a:srgbClr val="333333"/>
                </a:solidFill>
                <a:effectLst/>
                <a:latin typeface="HelveticaNeue Regular"/>
              </a:rPr>
              <a:t>arxiv.org</a:t>
            </a:r>
            <a:r>
              <a:rPr lang="en" altLang="zh-CN" sz="1400" b="0" i="0" dirty="0">
                <a:solidFill>
                  <a:srgbClr val="333333"/>
                </a:solidFill>
                <a:effectLst/>
                <a:latin typeface="HelveticaNeue Regular"/>
              </a:rPr>
              <a:t>/pdf/1903.02640.pdf</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C451910-7141-BFFA-4CA1-1D615DE93F94}"/>
              </a:ext>
            </a:extLst>
          </p:cNvPr>
          <p:cNvPicPr>
            <a:picLocks noChangeAspect="1"/>
          </p:cNvPicPr>
          <p:nvPr/>
        </p:nvPicPr>
        <p:blipFill>
          <a:blip r:embed="rId4"/>
          <a:stretch>
            <a:fillRect/>
          </a:stretch>
        </p:blipFill>
        <p:spPr>
          <a:xfrm>
            <a:off x="591959" y="1195116"/>
            <a:ext cx="10441459" cy="3346845"/>
          </a:xfrm>
          <a:prstGeom prst="rect">
            <a:avLst/>
          </a:prstGeom>
        </p:spPr>
      </p:pic>
      <p:pic>
        <p:nvPicPr>
          <p:cNvPr id="4" name="图片 3">
            <a:extLst>
              <a:ext uri="{FF2B5EF4-FFF2-40B4-BE49-F238E27FC236}">
                <a16:creationId xmlns:a16="http://schemas.microsoft.com/office/drawing/2014/main" id="{61FBF0F7-404F-59BE-95A9-B5B475F578F1}"/>
              </a:ext>
            </a:extLst>
          </p:cNvPr>
          <p:cNvPicPr>
            <a:picLocks noChangeAspect="1"/>
          </p:cNvPicPr>
          <p:nvPr/>
        </p:nvPicPr>
        <p:blipFill>
          <a:blip r:embed="rId5"/>
          <a:stretch>
            <a:fillRect/>
          </a:stretch>
        </p:blipFill>
        <p:spPr>
          <a:xfrm>
            <a:off x="7829436" y="4662088"/>
            <a:ext cx="4184456" cy="1187285"/>
          </a:xfrm>
          <a:prstGeom prst="rect">
            <a:avLst/>
          </a:prstGeom>
        </p:spPr>
      </p:pic>
      <p:pic>
        <p:nvPicPr>
          <p:cNvPr id="5" name="图片 4">
            <a:extLst>
              <a:ext uri="{FF2B5EF4-FFF2-40B4-BE49-F238E27FC236}">
                <a16:creationId xmlns:a16="http://schemas.microsoft.com/office/drawing/2014/main" id="{558088A8-2B8E-F3D0-1723-0C9AF3248BA6}"/>
              </a:ext>
            </a:extLst>
          </p:cNvPr>
          <p:cNvPicPr>
            <a:picLocks noChangeAspect="1"/>
          </p:cNvPicPr>
          <p:nvPr/>
        </p:nvPicPr>
        <p:blipFill>
          <a:blip r:embed="rId6"/>
          <a:stretch>
            <a:fillRect/>
          </a:stretch>
        </p:blipFill>
        <p:spPr>
          <a:xfrm>
            <a:off x="635619" y="4618089"/>
            <a:ext cx="3378200" cy="558800"/>
          </a:xfrm>
          <a:prstGeom prst="rect">
            <a:avLst/>
          </a:prstGeom>
        </p:spPr>
      </p:pic>
      <p:pic>
        <p:nvPicPr>
          <p:cNvPr id="6" name="图片 5">
            <a:extLst>
              <a:ext uri="{FF2B5EF4-FFF2-40B4-BE49-F238E27FC236}">
                <a16:creationId xmlns:a16="http://schemas.microsoft.com/office/drawing/2014/main" id="{2EA79EDF-CE80-E7BA-E72D-5E187047767F}"/>
              </a:ext>
            </a:extLst>
          </p:cNvPr>
          <p:cNvPicPr>
            <a:picLocks noChangeAspect="1"/>
          </p:cNvPicPr>
          <p:nvPr/>
        </p:nvPicPr>
        <p:blipFill>
          <a:blip r:embed="rId7"/>
          <a:stretch>
            <a:fillRect/>
          </a:stretch>
        </p:blipFill>
        <p:spPr>
          <a:xfrm>
            <a:off x="635618" y="5595381"/>
            <a:ext cx="3248330" cy="345567"/>
          </a:xfrm>
          <a:prstGeom prst="rect">
            <a:avLst/>
          </a:prstGeom>
        </p:spPr>
      </p:pic>
      <p:sp>
        <p:nvSpPr>
          <p:cNvPr id="9" name="文本框 8">
            <a:extLst>
              <a:ext uri="{FF2B5EF4-FFF2-40B4-BE49-F238E27FC236}">
                <a16:creationId xmlns:a16="http://schemas.microsoft.com/office/drawing/2014/main" id="{DC8AD50B-369E-A480-31F2-2ACD25AC9C9F}"/>
              </a:ext>
            </a:extLst>
          </p:cNvPr>
          <p:cNvSpPr txBox="1"/>
          <p:nvPr/>
        </p:nvSpPr>
        <p:spPr>
          <a:xfrm>
            <a:off x="599383" y="4283347"/>
            <a:ext cx="1902289" cy="369332"/>
          </a:xfrm>
          <a:prstGeom prst="rect">
            <a:avLst/>
          </a:prstGeom>
          <a:noFill/>
        </p:spPr>
        <p:txBody>
          <a:bodyPr wrap="square" rtlCol="0">
            <a:spAutoFit/>
          </a:bodyPr>
          <a:lstStyle/>
          <a:p>
            <a:r>
              <a:rPr kumimoji="1" lang="en-US" altLang="zh-CN" dirty="0"/>
              <a:t>Encoding:</a:t>
            </a:r>
            <a:endParaRPr kumimoji="1" lang="zh-CN" altLang="en-US" dirty="0"/>
          </a:p>
        </p:txBody>
      </p:sp>
      <p:sp>
        <p:nvSpPr>
          <p:cNvPr id="10" name="文本框 9">
            <a:extLst>
              <a:ext uri="{FF2B5EF4-FFF2-40B4-BE49-F238E27FC236}">
                <a16:creationId xmlns:a16="http://schemas.microsoft.com/office/drawing/2014/main" id="{AD6A1C3E-EC18-B08E-A9B6-B7CED137CB49}"/>
              </a:ext>
            </a:extLst>
          </p:cNvPr>
          <p:cNvSpPr txBox="1"/>
          <p:nvPr/>
        </p:nvSpPr>
        <p:spPr>
          <a:xfrm>
            <a:off x="586373" y="5297805"/>
            <a:ext cx="1902289" cy="369332"/>
          </a:xfrm>
          <a:prstGeom prst="rect">
            <a:avLst/>
          </a:prstGeom>
          <a:noFill/>
        </p:spPr>
        <p:txBody>
          <a:bodyPr wrap="square" rtlCol="0">
            <a:spAutoFit/>
          </a:bodyPr>
          <a:lstStyle/>
          <a:p>
            <a:r>
              <a:rPr kumimoji="1" lang="en-US" altLang="zh-CN" dirty="0"/>
              <a:t>Decoding:</a:t>
            </a:r>
            <a:endParaRPr kumimoji="1" lang="zh-CN" altLang="en-US" dirty="0"/>
          </a:p>
        </p:txBody>
      </p:sp>
      <p:pic>
        <p:nvPicPr>
          <p:cNvPr id="11" name="图片 10">
            <a:extLst>
              <a:ext uri="{FF2B5EF4-FFF2-40B4-BE49-F238E27FC236}">
                <a16:creationId xmlns:a16="http://schemas.microsoft.com/office/drawing/2014/main" id="{3D9B0FC0-6A49-F64B-41EF-FD2915715357}"/>
              </a:ext>
            </a:extLst>
          </p:cNvPr>
          <p:cNvPicPr>
            <a:picLocks noChangeAspect="1"/>
          </p:cNvPicPr>
          <p:nvPr/>
        </p:nvPicPr>
        <p:blipFill>
          <a:blip r:embed="rId8"/>
          <a:stretch>
            <a:fillRect/>
          </a:stretch>
        </p:blipFill>
        <p:spPr>
          <a:xfrm>
            <a:off x="4509862" y="5532211"/>
            <a:ext cx="2908300" cy="457200"/>
          </a:xfrm>
          <a:prstGeom prst="rect">
            <a:avLst/>
          </a:prstGeom>
        </p:spPr>
      </p:pic>
      <p:sp>
        <p:nvSpPr>
          <p:cNvPr id="12" name="文本框 11">
            <a:extLst>
              <a:ext uri="{FF2B5EF4-FFF2-40B4-BE49-F238E27FC236}">
                <a16:creationId xmlns:a16="http://schemas.microsoft.com/office/drawing/2014/main" id="{CD90B84D-034B-3601-155B-F1CCCEA5D5C0}"/>
              </a:ext>
            </a:extLst>
          </p:cNvPr>
          <p:cNvSpPr txBox="1"/>
          <p:nvPr/>
        </p:nvSpPr>
        <p:spPr>
          <a:xfrm>
            <a:off x="4419120" y="5041567"/>
            <a:ext cx="1902289" cy="369332"/>
          </a:xfrm>
          <a:prstGeom prst="rect">
            <a:avLst/>
          </a:prstGeom>
          <a:noFill/>
        </p:spPr>
        <p:txBody>
          <a:bodyPr wrap="square" rtlCol="0">
            <a:spAutoFit/>
          </a:bodyPr>
          <a:lstStyle/>
          <a:p>
            <a:r>
              <a:rPr kumimoji="1" lang="en-US" altLang="zh-CN" dirty="0"/>
              <a:t>Prior:</a:t>
            </a:r>
            <a:endParaRPr kumimoji="1" lang="zh-CN" altLang="en-US" dirty="0"/>
          </a:p>
        </p:txBody>
      </p:sp>
      <p:sp>
        <p:nvSpPr>
          <p:cNvPr id="13" name="文本框 12">
            <a:extLst>
              <a:ext uri="{FF2B5EF4-FFF2-40B4-BE49-F238E27FC236}">
                <a16:creationId xmlns:a16="http://schemas.microsoft.com/office/drawing/2014/main" id="{B5F57CF5-0C8C-39A6-C13B-4D5883CCA081}"/>
              </a:ext>
            </a:extLst>
          </p:cNvPr>
          <p:cNvSpPr txBox="1"/>
          <p:nvPr/>
        </p:nvSpPr>
        <p:spPr>
          <a:xfrm>
            <a:off x="7785776" y="4342680"/>
            <a:ext cx="1902289" cy="369332"/>
          </a:xfrm>
          <a:prstGeom prst="rect">
            <a:avLst/>
          </a:prstGeom>
          <a:noFill/>
        </p:spPr>
        <p:txBody>
          <a:bodyPr wrap="square" rtlCol="0">
            <a:spAutoFit/>
          </a:bodyPr>
          <a:lstStyle/>
          <a:p>
            <a:r>
              <a:rPr kumimoji="1" lang="en-US" altLang="zh-CN" dirty="0"/>
              <a:t>Loss:</a:t>
            </a:r>
            <a:endParaRPr kumimoji="1" lang="zh-CN" altLang="en-US" dirty="0"/>
          </a:p>
        </p:txBody>
      </p:sp>
      <p:pic>
        <p:nvPicPr>
          <p:cNvPr id="2" name="图片 1">
            <a:extLst>
              <a:ext uri="{FF2B5EF4-FFF2-40B4-BE49-F238E27FC236}">
                <a16:creationId xmlns:a16="http://schemas.microsoft.com/office/drawing/2014/main" id="{D9EFB1B8-AFF5-BC5E-CBD4-EF13E5C831DA}"/>
              </a:ext>
            </a:extLst>
          </p:cNvPr>
          <p:cNvPicPr>
            <a:picLocks noChangeAspect="1"/>
          </p:cNvPicPr>
          <p:nvPr/>
        </p:nvPicPr>
        <p:blipFill>
          <a:blip r:embed="rId9"/>
          <a:stretch>
            <a:fillRect/>
          </a:stretch>
        </p:blipFill>
        <p:spPr>
          <a:xfrm>
            <a:off x="4406225" y="4465090"/>
            <a:ext cx="2961354" cy="576477"/>
          </a:xfrm>
          <a:prstGeom prst="rect">
            <a:avLst/>
          </a:prstGeom>
        </p:spPr>
      </p:pic>
    </p:spTree>
    <p:extLst>
      <p:ext uri="{BB962C8B-B14F-4D97-AF65-F5344CB8AC3E}">
        <p14:creationId xmlns:p14="http://schemas.microsoft.com/office/powerpoint/2010/main" val="2846717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Method</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253916"/>
          </a:xfrm>
          <a:prstGeom prst="rect">
            <a:avLst/>
          </a:prstGeom>
          <a:noFill/>
        </p:spPr>
        <p:txBody>
          <a:bodyPr wrap="square" rtlCol="0">
            <a:spAutoFit/>
          </a:bodyPr>
          <a:lstStyle/>
          <a:p>
            <a:r>
              <a:rPr lang="en" altLang="zh-CN" sz="1050" b="0" i="0" dirty="0">
                <a:solidFill>
                  <a:srgbClr val="333333"/>
                </a:solidFill>
                <a:effectLst/>
                <a:latin typeface="HelveticaNeue Regular"/>
              </a:rPr>
              <a:t>C. Tran, W.-Y. Shin, A. Spitz and M. Gertz, "</a:t>
            </a:r>
            <a:r>
              <a:rPr lang="en" altLang="zh-CN" sz="1050" b="0" i="0" dirty="0" err="1">
                <a:solidFill>
                  <a:srgbClr val="333333"/>
                </a:solidFill>
                <a:effectLst/>
                <a:latin typeface="HelveticaNeue Regular"/>
              </a:rPr>
              <a:t>DeepNC</a:t>
            </a:r>
            <a:r>
              <a:rPr lang="en" altLang="zh-CN" sz="1050" b="0" i="0" dirty="0">
                <a:solidFill>
                  <a:srgbClr val="333333"/>
                </a:solidFill>
                <a:effectLst/>
                <a:latin typeface="HelveticaNeue Regular"/>
              </a:rPr>
              <a:t>: Deep generative network completion", </a:t>
            </a:r>
            <a:r>
              <a:rPr lang="en" altLang="zh-CN" sz="1050" b="0" i="1" dirty="0">
                <a:solidFill>
                  <a:srgbClr val="333333"/>
                </a:solidFill>
                <a:effectLst/>
                <a:latin typeface="HelveticaNeue Regular"/>
              </a:rPr>
              <a:t>IEEE Trans. Pattern Analysis Machine </a:t>
            </a:r>
            <a:r>
              <a:rPr lang="en" altLang="zh-CN" sz="1050" b="0" i="1" dirty="0" err="1">
                <a:solidFill>
                  <a:srgbClr val="333333"/>
                </a:solidFill>
                <a:effectLst/>
                <a:latin typeface="HelveticaNeue Regular"/>
              </a:rPr>
              <a:t>Intell</a:t>
            </a:r>
            <a:r>
              <a:rPr lang="en" altLang="zh-CN" sz="1050" b="0" i="0" dirty="0">
                <a:solidFill>
                  <a:srgbClr val="333333"/>
                </a:solidFill>
                <a:effectLst/>
                <a:latin typeface="HelveticaNeue Regular"/>
              </a:rPr>
              <a:t>.</a:t>
            </a:r>
            <a:endParaRPr lang="zh-CN" altLang="en-US" sz="105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46B7A021-48A1-0B1E-8A36-1DA78393E67B}"/>
              </a:ext>
            </a:extLst>
          </p:cNvPr>
          <p:cNvPicPr>
            <a:picLocks noChangeAspect="1"/>
          </p:cNvPicPr>
          <p:nvPr/>
        </p:nvPicPr>
        <p:blipFill>
          <a:blip r:embed="rId4"/>
          <a:stretch>
            <a:fillRect/>
          </a:stretch>
        </p:blipFill>
        <p:spPr>
          <a:xfrm>
            <a:off x="1483830" y="1335317"/>
            <a:ext cx="8407145" cy="4633484"/>
          </a:xfrm>
          <a:prstGeom prst="rect">
            <a:avLst/>
          </a:prstGeom>
        </p:spPr>
      </p:pic>
    </p:spTree>
    <p:extLst>
      <p:ext uri="{BB962C8B-B14F-4D97-AF65-F5344CB8AC3E}">
        <p14:creationId xmlns:p14="http://schemas.microsoft.com/office/powerpoint/2010/main" val="617448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Method</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8466665" cy="253916"/>
          </a:xfrm>
          <a:prstGeom prst="rect">
            <a:avLst/>
          </a:prstGeom>
          <a:noFill/>
        </p:spPr>
        <p:txBody>
          <a:bodyPr wrap="square" rtlCol="0">
            <a:spAutoFit/>
          </a:bodyPr>
          <a:lstStyle/>
          <a:p>
            <a:r>
              <a:rPr lang="en" altLang="zh-CN" sz="1050" b="0" i="0" dirty="0">
                <a:solidFill>
                  <a:srgbClr val="333333"/>
                </a:solidFill>
                <a:effectLst/>
                <a:latin typeface="HelveticaNeue Regular"/>
              </a:rPr>
              <a:t>C. Tran, W.-Y. Shin, A. Spitz and M. Gertz, "</a:t>
            </a:r>
            <a:r>
              <a:rPr lang="en" altLang="zh-CN" sz="1050" b="0" i="0" dirty="0" err="1">
                <a:solidFill>
                  <a:srgbClr val="333333"/>
                </a:solidFill>
                <a:effectLst/>
                <a:latin typeface="HelveticaNeue Regular"/>
              </a:rPr>
              <a:t>DeepNC</a:t>
            </a:r>
            <a:r>
              <a:rPr lang="en" altLang="zh-CN" sz="1050" b="0" i="0" dirty="0">
                <a:solidFill>
                  <a:srgbClr val="333333"/>
                </a:solidFill>
                <a:effectLst/>
                <a:latin typeface="HelveticaNeue Regular"/>
              </a:rPr>
              <a:t>: Deep generative network completion", </a:t>
            </a:r>
            <a:r>
              <a:rPr lang="en" altLang="zh-CN" sz="1050" b="0" i="1" dirty="0">
                <a:solidFill>
                  <a:srgbClr val="333333"/>
                </a:solidFill>
                <a:effectLst/>
                <a:latin typeface="HelveticaNeue Regular"/>
              </a:rPr>
              <a:t>IEEE Trans. Pattern Analysis Machine </a:t>
            </a:r>
            <a:r>
              <a:rPr lang="en" altLang="zh-CN" sz="1050" b="0" i="1" dirty="0" err="1">
                <a:solidFill>
                  <a:srgbClr val="333333"/>
                </a:solidFill>
                <a:effectLst/>
                <a:latin typeface="HelveticaNeue Regular"/>
              </a:rPr>
              <a:t>Intell</a:t>
            </a:r>
            <a:r>
              <a:rPr lang="en" altLang="zh-CN" sz="1050" b="0" i="0" dirty="0">
                <a:solidFill>
                  <a:srgbClr val="333333"/>
                </a:solidFill>
                <a:effectLst/>
                <a:latin typeface="HelveticaNeue Regular"/>
              </a:rPr>
              <a:t>.</a:t>
            </a:r>
            <a:endParaRPr lang="zh-CN" altLang="en-US" sz="105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3FFC306-EE4C-4062-2113-C2F227738C02}"/>
              </a:ext>
            </a:extLst>
          </p:cNvPr>
          <p:cNvPicPr>
            <a:picLocks noChangeAspect="1"/>
          </p:cNvPicPr>
          <p:nvPr/>
        </p:nvPicPr>
        <p:blipFill>
          <a:blip r:embed="rId4"/>
          <a:stretch>
            <a:fillRect/>
          </a:stretch>
        </p:blipFill>
        <p:spPr>
          <a:xfrm>
            <a:off x="471737" y="1233850"/>
            <a:ext cx="6109368" cy="4493342"/>
          </a:xfrm>
          <a:prstGeom prst="rect">
            <a:avLst/>
          </a:prstGeom>
        </p:spPr>
      </p:pic>
      <p:pic>
        <p:nvPicPr>
          <p:cNvPr id="5" name="图片 4">
            <a:extLst>
              <a:ext uri="{FF2B5EF4-FFF2-40B4-BE49-F238E27FC236}">
                <a16:creationId xmlns:a16="http://schemas.microsoft.com/office/drawing/2014/main" id="{04DF0DA7-4681-0BCA-36D5-1B5E881669A3}"/>
              </a:ext>
            </a:extLst>
          </p:cNvPr>
          <p:cNvPicPr>
            <a:picLocks noChangeAspect="1"/>
          </p:cNvPicPr>
          <p:nvPr/>
        </p:nvPicPr>
        <p:blipFill>
          <a:blip r:embed="rId5"/>
          <a:stretch>
            <a:fillRect/>
          </a:stretch>
        </p:blipFill>
        <p:spPr>
          <a:xfrm>
            <a:off x="7349722" y="1233850"/>
            <a:ext cx="4194371" cy="4194371"/>
          </a:xfrm>
          <a:prstGeom prst="rect">
            <a:avLst/>
          </a:prstGeom>
        </p:spPr>
      </p:pic>
    </p:spTree>
    <p:extLst>
      <p:ext uri="{BB962C8B-B14F-4D97-AF65-F5344CB8AC3E}">
        <p14:creationId xmlns:p14="http://schemas.microsoft.com/office/powerpoint/2010/main" val="2912027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Variational</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Graph</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Autoencoder</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VGAE</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Link</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prediction</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as</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intermediate</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task</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Network</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Completion</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Static</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completion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Dynamic</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completion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As</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generative</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model</a:t>
            </a: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Graph</a:t>
            </a:r>
            <a:r>
              <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Generation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Graph</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RNN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Normalizing</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Flows</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Diffusion</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models</a:t>
            </a:r>
            <a:endParaRPr kumimoji="1" lang="zh-CN" altLang="en-US" sz="1600" dirty="0">
              <a:latin typeface="Arial" panose="020B0604020202020204" pitchFamily="34" charset="0"/>
              <a:ea typeface="FangSong"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C3CDE3C3-A45C-E902-9E5A-5ACD5EC77770}"/>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1116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Generative Models of Graphs </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0" name="Line 9">
            <a:extLst>
              <a:ext uri="{FF2B5EF4-FFF2-40B4-BE49-F238E27FC236}">
                <a16:creationId xmlns:a16="http://schemas.microsoft.com/office/drawing/2014/main" id="{F87A305A-9578-2F73-7F36-2690FB14B1E5}"/>
              </a:ext>
            </a:extLst>
          </p:cNvPr>
          <p:cNvSpPr>
            <a:spLocks noChangeShapeType="1"/>
          </p:cNvSpPr>
          <p:nvPr/>
        </p:nvSpPr>
        <p:spPr bwMode="auto">
          <a:xfrm>
            <a:off x="4741052" y="2798345"/>
            <a:ext cx="2022475" cy="388937"/>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
            <a:extLst>
              <a:ext uri="{FF2B5EF4-FFF2-40B4-BE49-F238E27FC236}">
                <a16:creationId xmlns:a16="http://schemas.microsoft.com/office/drawing/2014/main" id="{B895F16B-3E36-E460-8561-991F29AFAE7A}"/>
              </a:ext>
            </a:extLst>
          </p:cNvPr>
          <p:cNvSpPr>
            <a:spLocks noChangeShapeType="1"/>
          </p:cNvSpPr>
          <p:nvPr/>
        </p:nvSpPr>
        <p:spPr bwMode="auto">
          <a:xfrm>
            <a:off x="5849127" y="2190332"/>
            <a:ext cx="1203325" cy="303213"/>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1">
            <a:extLst>
              <a:ext uri="{FF2B5EF4-FFF2-40B4-BE49-F238E27FC236}">
                <a16:creationId xmlns:a16="http://schemas.microsoft.com/office/drawing/2014/main" id="{9958AA46-F899-AF92-BA06-C2F6CC39EFCD}"/>
              </a:ext>
            </a:extLst>
          </p:cNvPr>
          <p:cNvSpPr>
            <a:spLocks noChangeShapeType="1"/>
          </p:cNvSpPr>
          <p:nvPr/>
        </p:nvSpPr>
        <p:spPr bwMode="auto">
          <a:xfrm flipV="1">
            <a:off x="4741052" y="2190332"/>
            <a:ext cx="1108075" cy="1735138"/>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2">
            <a:extLst>
              <a:ext uri="{FF2B5EF4-FFF2-40B4-BE49-F238E27FC236}">
                <a16:creationId xmlns:a16="http://schemas.microsoft.com/office/drawing/2014/main" id="{A84462B5-FD56-9797-4378-6E83CF3719D0}"/>
              </a:ext>
            </a:extLst>
          </p:cNvPr>
          <p:cNvSpPr>
            <a:spLocks noChangeShapeType="1"/>
          </p:cNvSpPr>
          <p:nvPr/>
        </p:nvSpPr>
        <p:spPr bwMode="auto">
          <a:xfrm flipV="1">
            <a:off x="4741052" y="3187282"/>
            <a:ext cx="2022475" cy="738188"/>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3">
            <a:extLst>
              <a:ext uri="{FF2B5EF4-FFF2-40B4-BE49-F238E27FC236}">
                <a16:creationId xmlns:a16="http://schemas.microsoft.com/office/drawing/2014/main" id="{A995C292-06B8-7DF0-BF7F-D44FA6E7AD54}"/>
              </a:ext>
            </a:extLst>
          </p:cNvPr>
          <p:cNvSpPr>
            <a:spLocks noChangeShapeType="1"/>
          </p:cNvSpPr>
          <p:nvPr/>
        </p:nvSpPr>
        <p:spPr bwMode="auto">
          <a:xfrm flipH="1" flipV="1">
            <a:off x="4741052" y="2798345"/>
            <a:ext cx="1879600" cy="151765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4">
            <a:extLst>
              <a:ext uri="{FF2B5EF4-FFF2-40B4-BE49-F238E27FC236}">
                <a16:creationId xmlns:a16="http://schemas.microsoft.com/office/drawing/2014/main" id="{F445C442-2F79-8384-DA07-C60F4E5DD61E}"/>
              </a:ext>
            </a:extLst>
          </p:cNvPr>
          <p:cNvSpPr>
            <a:spLocks noChangeShapeType="1"/>
          </p:cNvSpPr>
          <p:nvPr/>
        </p:nvSpPr>
        <p:spPr bwMode="auto">
          <a:xfrm flipV="1">
            <a:off x="6620652" y="2493545"/>
            <a:ext cx="431800" cy="182245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5">
            <a:extLst>
              <a:ext uri="{FF2B5EF4-FFF2-40B4-BE49-F238E27FC236}">
                <a16:creationId xmlns:a16="http://schemas.microsoft.com/office/drawing/2014/main" id="{CD212598-32C5-BD99-0A7D-5E9E25F71FBA}"/>
              </a:ext>
            </a:extLst>
          </p:cNvPr>
          <p:cNvSpPr>
            <a:spLocks noChangeShapeType="1"/>
          </p:cNvSpPr>
          <p:nvPr/>
        </p:nvSpPr>
        <p:spPr bwMode="auto">
          <a:xfrm flipH="1">
            <a:off x="6620652" y="3750845"/>
            <a:ext cx="768350" cy="56515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6">
            <a:extLst>
              <a:ext uri="{FF2B5EF4-FFF2-40B4-BE49-F238E27FC236}">
                <a16:creationId xmlns:a16="http://schemas.microsoft.com/office/drawing/2014/main" id="{E1BC8057-7045-F6EA-E06F-C5C7AE5ADD43}"/>
              </a:ext>
            </a:extLst>
          </p:cNvPr>
          <p:cNvSpPr>
            <a:spLocks noChangeShapeType="1"/>
          </p:cNvSpPr>
          <p:nvPr/>
        </p:nvSpPr>
        <p:spPr bwMode="auto">
          <a:xfrm>
            <a:off x="5849127" y="2190332"/>
            <a:ext cx="771525" cy="2125663"/>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7">
            <a:extLst>
              <a:ext uri="{FF2B5EF4-FFF2-40B4-BE49-F238E27FC236}">
                <a16:creationId xmlns:a16="http://schemas.microsoft.com/office/drawing/2014/main" id="{EE4D0249-1C3B-6C56-F6C6-A5F18270CABF}"/>
              </a:ext>
            </a:extLst>
          </p:cNvPr>
          <p:cNvSpPr>
            <a:spLocks noChangeShapeType="1"/>
          </p:cNvSpPr>
          <p:nvPr/>
        </p:nvSpPr>
        <p:spPr bwMode="auto">
          <a:xfrm>
            <a:off x="7052452" y="2493545"/>
            <a:ext cx="336550" cy="125730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8">
            <a:extLst>
              <a:ext uri="{FF2B5EF4-FFF2-40B4-BE49-F238E27FC236}">
                <a16:creationId xmlns:a16="http://schemas.microsoft.com/office/drawing/2014/main" id="{DF030B71-689A-8694-3EB8-D71CFCA4E784}"/>
              </a:ext>
            </a:extLst>
          </p:cNvPr>
          <p:cNvSpPr>
            <a:spLocks noChangeShapeType="1"/>
          </p:cNvSpPr>
          <p:nvPr/>
        </p:nvSpPr>
        <p:spPr bwMode="auto">
          <a:xfrm>
            <a:off x="5849127" y="2190332"/>
            <a:ext cx="914400" cy="996950"/>
          </a:xfrm>
          <a:prstGeom prst="line">
            <a:avLst/>
          </a:prstGeom>
          <a:noFill/>
          <a:ln w="57150">
            <a:solidFill>
              <a:srgbClr val="0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Oval 19">
            <a:extLst>
              <a:ext uri="{FF2B5EF4-FFF2-40B4-BE49-F238E27FC236}">
                <a16:creationId xmlns:a16="http://schemas.microsoft.com/office/drawing/2014/main" id="{F6D7EE04-366E-A2CA-8960-09CE432139D3}"/>
              </a:ext>
            </a:extLst>
          </p:cNvPr>
          <p:cNvSpPr>
            <a:spLocks noChangeArrowheads="1"/>
          </p:cNvSpPr>
          <p:nvPr/>
        </p:nvSpPr>
        <p:spPr bwMode="auto">
          <a:xfrm>
            <a:off x="4693427" y="2753895"/>
            <a:ext cx="98425" cy="87312"/>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eaLnBrk="1" hangingPunct="1">
              <a:buClrTx/>
              <a:buSzTx/>
              <a:buFontTx/>
              <a:buNone/>
            </a:pPr>
            <a:endParaRPr lang="zh-CN" altLang="en-US" sz="1800">
              <a:latin typeface="Trebuchet MS" panose="020B0703020202090204" pitchFamily="34" charset="0"/>
              <a:ea typeface="华文新魏" panose="02010800040101010101" pitchFamily="2" charset="-122"/>
            </a:endParaRPr>
          </a:p>
        </p:txBody>
      </p:sp>
      <p:sp>
        <p:nvSpPr>
          <p:cNvPr id="21" name="Oval 20">
            <a:extLst>
              <a:ext uri="{FF2B5EF4-FFF2-40B4-BE49-F238E27FC236}">
                <a16:creationId xmlns:a16="http://schemas.microsoft.com/office/drawing/2014/main" id="{50570D31-591F-90EF-7A0F-EA77F736D4A1}"/>
              </a:ext>
            </a:extLst>
          </p:cNvPr>
          <p:cNvSpPr>
            <a:spLocks noChangeArrowheads="1"/>
          </p:cNvSpPr>
          <p:nvPr/>
        </p:nvSpPr>
        <p:spPr bwMode="auto">
          <a:xfrm>
            <a:off x="5801502" y="2147470"/>
            <a:ext cx="95250" cy="87312"/>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eaLnBrk="1" hangingPunct="1">
              <a:buClrTx/>
              <a:buSzTx/>
              <a:buFontTx/>
              <a:buNone/>
            </a:pPr>
            <a:endParaRPr lang="zh-CN" altLang="en-US" sz="1800">
              <a:latin typeface="Trebuchet MS" panose="020B0703020202090204" pitchFamily="34" charset="0"/>
              <a:ea typeface="华文新魏" panose="02010800040101010101" pitchFamily="2" charset="-122"/>
            </a:endParaRPr>
          </a:p>
        </p:txBody>
      </p:sp>
      <p:sp>
        <p:nvSpPr>
          <p:cNvPr id="22" name="Oval 21">
            <a:extLst>
              <a:ext uri="{FF2B5EF4-FFF2-40B4-BE49-F238E27FC236}">
                <a16:creationId xmlns:a16="http://schemas.microsoft.com/office/drawing/2014/main" id="{518E9011-D484-4D70-4E9D-1AE6CD60F5A7}"/>
              </a:ext>
            </a:extLst>
          </p:cNvPr>
          <p:cNvSpPr>
            <a:spLocks noChangeArrowheads="1"/>
          </p:cNvSpPr>
          <p:nvPr/>
        </p:nvSpPr>
        <p:spPr bwMode="auto">
          <a:xfrm>
            <a:off x="7004827" y="2450682"/>
            <a:ext cx="95250" cy="87313"/>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eaLnBrk="1" hangingPunct="1">
              <a:buClrTx/>
              <a:buSzTx/>
              <a:buFontTx/>
              <a:buNone/>
            </a:pPr>
            <a:endParaRPr lang="zh-CN" altLang="en-US" sz="1800">
              <a:latin typeface="Trebuchet MS" panose="020B0703020202090204" pitchFamily="34" charset="0"/>
              <a:ea typeface="华文新魏" panose="02010800040101010101" pitchFamily="2" charset="-122"/>
            </a:endParaRPr>
          </a:p>
        </p:txBody>
      </p:sp>
      <p:sp>
        <p:nvSpPr>
          <p:cNvPr id="23" name="Oval 22">
            <a:extLst>
              <a:ext uri="{FF2B5EF4-FFF2-40B4-BE49-F238E27FC236}">
                <a16:creationId xmlns:a16="http://schemas.microsoft.com/office/drawing/2014/main" id="{4A1C20B4-C3E3-0D5C-BBCF-FD634AF3C9E0}"/>
              </a:ext>
            </a:extLst>
          </p:cNvPr>
          <p:cNvSpPr>
            <a:spLocks noChangeArrowheads="1"/>
          </p:cNvSpPr>
          <p:nvPr/>
        </p:nvSpPr>
        <p:spPr bwMode="auto">
          <a:xfrm>
            <a:off x="6715902" y="3144420"/>
            <a:ext cx="95250" cy="87312"/>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eaLnBrk="1" hangingPunct="1">
              <a:buClrTx/>
              <a:buSzTx/>
              <a:buFontTx/>
              <a:buNone/>
            </a:pPr>
            <a:endParaRPr lang="zh-CN" altLang="en-US" sz="1800">
              <a:latin typeface="Trebuchet MS" panose="020B0703020202090204" pitchFamily="34" charset="0"/>
              <a:ea typeface="华文新魏" panose="02010800040101010101" pitchFamily="2" charset="-122"/>
            </a:endParaRPr>
          </a:p>
        </p:txBody>
      </p:sp>
      <p:sp>
        <p:nvSpPr>
          <p:cNvPr id="24" name="Oval 23">
            <a:extLst>
              <a:ext uri="{FF2B5EF4-FFF2-40B4-BE49-F238E27FC236}">
                <a16:creationId xmlns:a16="http://schemas.microsoft.com/office/drawing/2014/main" id="{69CDFBB7-2E1E-FA8E-D11A-76341D86F591}"/>
              </a:ext>
            </a:extLst>
          </p:cNvPr>
          <p:cNvSpPr>
            <a:spLocks noChangeArrowheads="1"/>
          </p:cNvSpPr>
          <p:nvPr/>
        </p:nvSpPr>
        <p:spPr bwMode="auto">
          <a:xfrm>
            <a:off x="7341377" y="3707982"/>
            <a:ext cx="95250" cy="87313"/>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eaLnBrk="1" hangingPunct="1">
              <a:buClrTx/>
              <a:buSzTx/>
              <a:buFontTx/>
              <a:buNone/>
            </a:pPr>
            <a:endParaRPr lang="zh-CN" altLang="en-US" sz="1800">
              <a:latin typeface="Trebuchet MS" panose="020B0703020202090204" pitchFamily="34" charset="0"/>
              <a:ea typeface="华文新魏" panose="02010800040101010101" pitchFamily="2" charset="-122"/>
            </a:endParaRPr>
          </a:p>
        </p:txBody>
      </p:sp>
      <p:sp>
        <p:nvSpPr>
          <p:cNvPr id="25" name="Oval 24">
            <a:extLst>
              <a:ext uri="{FF2B5EF4-FFF2-40B4-BE49-F238E27FC236}">
                <a16:creationId xmlns:a16="http://schemas.microsoft.com/office/drawing/2014/main" id="{531B6FAD-B5D3-56D9-6933-1B4989931A61}"/>
              </a:ext>
            </a:extLst>
          </p:cNvPr>
          <p:cNvSpPr>
            <a:spLocks noChangeArrowheads="1"/>
          </p:cNvSpPr>
          <p:nvPr/>
        </p:nvSpPr>
        <p:spPr bwMode="auto">
          <a:xfrm>
            <a:off x="6569852" y="4271545"/>
            <a:ext cx="98425" cy="87312"/>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eaLnBrk="1" hangingPunct="1">
              <a:buClrTx/>
              <a:buSzTx/>
              <a:buFontTx/>
              <a:buNone/>
            </a:pPr>
            <a:endParaRPr lang="zh-CN" altLang="en-US" sz="1800">
              <a:latin typeface="Trebuchet MS" panose="020B0703020202090204" pitchFamily="34" charset="0"/>
              <a:ea typeface="华文新魏" panose="02010800040101010101" pitchFamily="2" charset="-122"/>
            </a:endParaRPr>
          </a:p>
        </p:txBody>
      </p:sp>
      <p:sp>
        <p:nvSpPr>
          <p:cNvPr id="26" name="Oval 25">
            <a:extLst>
              <a:ext uri="{FF2B5EF4-FFF2-40B4-BE49-F238E27FC236}">
                <a16:creationId xmlns:a16="http://schemas.microsoft.com/office/drawing/2014/main" id="{90CE7B00-FE68-6AFD-9665-8B64A12B7997}"/>
              </a:ext>
            </a:extLst>
          </p:cNvPr>
          <p:cNvSpPr>
            <a:spLocks noChangeArrowheads="1"/>
          </p:cNvSpPr>
          <p:nvPr/>
        </p:nvSpPr>
        <p:spPr bwMode="auto">
          <a:xfrm>
            <a:off x="4693427" y="3881020"/>
            <a:ext cx="98425" cy="87312"/>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eaLnBrk="1" hangingPunct="1">
              <a:buClrTx/>
              <a:buSzTx/>
              <a:buFontTx/>
              <a:buNone/>
            </a:pPr>
            <a:endParaRPr lang="zh-CN" altLang="en-US" sz="1800">
              <a:latin typeface="Trebuchet MS" panose="020B0703020202090204" pitchFamily="34" charset="0"/>
              <a:ea typeface="华文新魏" panose="02010800040101010101" pitchFamily="2" charset="-122"/>
            </a:endParaRPr>
          </a:p>
        </p:txBody>
      </p:sp>
      <p:grpSp>
        <p:nvGrpSpPr>
          <p:cNvPr id="27" name="Group 26">
            <a:extLst>
              <a:ext uri="{FF2B5EF4-FFF2-40B4-BE49-F238E27FC236}">
                <a16:creationId xmlns:a16="http://schemas.microsoft.com/office/drawing/2014/main" id="{53E06B90-FC82-729B-323A-A45C0C0AB149}"/>
              </a:ext>
            </a:extLst>
          </p:cNvPr>
          <p:cNvGrpSpPr>
            <a:grpSpLocks/>
          </p:cNvGrpSpPr>
          <p:nvPr/>
        </p:nvGrpSpPr>
        <p:grpSpPr bwMode="auto">
          <a:xfrm>
            <a:off x="5131577" y="2225257"/>
            <a:ext cx="1466850" cy="2678113"/>
            <a:chOff x="851" y="2112"/>
            <a:chExt cx="925" cy="1687"/>
          </a:xfrm>
        </p:grpSpPr>
        <p:sp>
          <p:nvSpPr>
            <p:cNvPr id="28" name="Line 27">
              <a:extLst>
                <a:ext uri="{FF2B5EF4-FFF2-40B4-BE49-F238E27FC236}">
                  <a16:creationId xmlns:a16="http://schemas.microsoft.com/office/drawing/2014/main" id="{9CD4E553-FFB6-F1CA-8C7C-B1348484F1F8}"/>
                </a:ext>
              </a:extLst>
            </p:cNvPr>
            <p:cNvSpPr>
              <a:spLocks noChangeShapeType="1"/>
            </p:cNvSpPr>
            <p:nvPr/>
          </p:nvSpPr>
          <p:spPr bwMode="auto">
            <a:xfrm flipV="1">
              <a:off x="864" y="2112"/>
              <a:ext cx="446" cy="168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8">
              <a:extLst>
                <a:ext uri="{FF2B5EF4-FFF2-40B4-BE49-F238E27FC236}">
                  <a16:creationId xmlns:a16="http://schemas.microsoft.com/office/drawing/2014/main" id="{5E8C33DF-56DC-791A-5E4F-CDFB4A24F862}"/>
                </a:ext>
              </a:extLst>
            </p:cNvPr>
            <p:cNvSpPr>
              <a:spLocks noChangeShapeType="1"/>
            </p:cNvSpPr>
            <p:nvPr/>
          </p:nvSpPr>
          <p:spPr bwMode="auto">
            <a:xfrm flipV="1">
              <a:off x="912" y="3456"/>
              <a:ext cx="864" cy="314"/>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Oval 29">
              <a:extLst>
                <a:ext uri="{FF2B5EF4-FFF2-40B4-BE49-F238E27FC236}">
                  <a16:creationId xmlns:a16="http://schemas.microsoft.com/office/drawing/2014/main" id="{F7CEA4C0-D721-B288-03B8-AB2A04F4FACF}"/>
                </a:ext>
              </a:extLst>
            </p:cNvPr>
            <p:cNvSpPr>
              <a:spLocks noChangeArrowheads="1"/>
            </p:cNvSpPr>
            <p:nvPr/>
          </p:nvSpPr>
          <p:spPr bwMode="auto">
            <a:xfrm>
              <a:off x="851" y="3744"/>
              <a:ext cx="61" cy="55"/>
            </a:xfrm>
            <a:prstGeom prst="ellipse">
              <a:avLst/>
            </a:prstGeom>
            <a:solidFill>
              <a:schemeClr val="bg1"/>
            </a:solidFill>
            <a:ln w="9525">
              <a:solidFill>
                <a:schemeClr val="tx1"/>
              </a:solidFill>
              <a:round/>
              <a:headEnd/>
              <a:tailEnd/>
            </a:ln>
          </p:spPr>
          <p:txBody>
            <a:bodyPr wrap="none" anchor="ctr"/>
            <a:lstStyle>
              <a:lvl1pPr>
                <a:buClr>
                  <a:schemeClr val="accent1"/>
                </a:buClr>
                <a:buSzPct val="80000"/>
                <a:buFont typeface="Wingdings 2" pitchFamily="2" charset="2"/>
                <a:buChar char=""/>
                <a:defRPr sz="3200">
                  <a:solidFill>
                    <a:schemeClr val="tx1"/>
                  </a:solidFill>
                  <a:latin typeface="Corbel" panose="020B0503020204020204" pitchFamily="34" charset="0"/>
                  <a:ea typeface="华文楷体" panose="02010600040101010101" pitchFamily="2" charset="-122"/>
                </a:defRPr>
              </a:lvl1pPr>
              <a:lvl2pPr marL="742950" indent="-285750">
                <a:spcBef>
                  <a:spcPct val="20000"/>
                </a:spcBef>
                <a:buClr>
                  <a:schemeClr val="accent2"/>
                </a:buClr>
                <a:buSzPct val="90000"/>
                <a:buFont typeface="Wingdings" pitchFamily="2" charset="2"/>
                <a:buChar char=""/>
                <a:defRPr sz="2800">
                  <a:solidFill>
                    <a:schemeClr val="tx1"/>
                  </a:solidFill>
                  <a:latin typeface="Corbel" panose="020B0503020204020204" pitchFamily="34" charset="0"/>
                  <a:ea typeface="华文楷体" panose="02010600040101010101" pitchFamily="2" charset="-122"/>
                </a:defRPr>
              </a:lvl2pPr>
              <a:lvl3pPr marL="1143000" indent="-228600">
                <a:spcBef>
                  <a:spcPct val="20000"/>
                </a:spcBef>
                <a:buClr>
                  <a:srgbClr val="E66C7D"/>
                </a:buClr>
                <a:buFont typeface="Arial" panose="020B0604020202020204" pitchFamily="34" charset="0"/>
                <a:buChar char="▪"/>
                <a:defRPr sz="2400">
                  <a:solidFill>
                    <a:schemeClr val="tx1"/>
                  </a:solidFill>
                  <a:latin typeface="Corbel" panose="020B0503020204020204" pitchFamily="34" charset="0"/>
                  <a:ea typeface="华文楷体" panose="02010600040101010101" pitchFamily="2" charset="-122"/>
                </a:defRPr>
              </a:lvl3pPr>
              <a:lvl4pPr marL="1600200" indent="-228600">
                <a:spcBef>
                  <a:spcPct val="20000"/>
                </a:spcBef>
                <a:buClr>
                  <a:srgbClr val="6BB76D"/>
                </a:buClr>
                <a:buFont typeface="Arial" panose="020B0604020202020204" pitchFamily="34" charset="0"/>
                <a:buChar char="▪"/>
                <a:defRPr sz="2000">
                  <a:solidFill>
                    <a:schemeClr val="tx1"/>
                  </a:solidFill>
                  <a:latin typeface="Corbel" panose="020B0503020204020204" pitchFamily="34" charset="0"/>
                  <a:ea typeface="华文楷体" panose="02010600040101010101" pitchFamily="2" charset="-122"/>
                </a:defRPr>
              </a:lvl4pPr>
              <a:lvl5pPr marL="2057400" indent="-228600">
                <a:spcBef>
                  <a:spcPct val="20000"/>
                </a:spcBef>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5pPr>
              <a:lvl6pPr marL="25146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6pPr>
              <a:lvl7pPr marL="29718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7pPr>
              <a:lvl8pPr marL="34290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8pPr>
              <a:lvl9pPr marL="3886200" indent="-228600" eaLnBrk="0" fontAlgn="base" hangingPunct="0">
                <a:spcBef>
                  <a:spcPct val="20000"/>
                </a:spcBef>
                <a:spcAft>
                  <a:spcPct val="0"/>
                </a:spcAft>
                <a:buClr>
                  <a:srgbClr val="E88651"/>
                </a:buClr>
                <a:buFont typeface="Wingdings 3" pitchFamily="2" charset="2"/>
                <a:buChar char=""/>
                <a:defRPr sz="2000">
                  <a:solidFill>
                    <a:schemeClr val="tx1"/>
                  </a:solidFill>
                  <a:latin typeface="Corbel" panose="020B0503020204020204" pitchFamily="34" charset="0"/>
                  <a:ea typeface="华文楷体" panose="02010600040101010101" pitchFamily="2" charset="-122"/>
                </a:defRPr>
              </a:lvl9pPr>
            </a:lstStyle>
            <a:p>
              <a:pPr eaLnBrk="1" hangingPunct="1">
                <a:buClrTx/>
                <a:buSzTx/>
                <a:buFontTx/>
                <a:buNone/>
              </a:pPr>
              <a:endParaRPr lang="zh-CN" altLang="en-US" sz="1800">
                <a:latin typeface="Trebuchet MS" panose="020B0703020202090204" pitchFamily="34" charset="0"/>
                <a:ea typeface="华文新魏" panose="02010800040101010101" pitchFamily="2" charset="-122"/>
              </a:endParaRPr>
            </a:p>
          </p:txBody>
        </p:sp>
      </p:gr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6ED647B-A341-4EB5-AA74-E8C7F6C9E69F}"/>
                  </a:ext>
                </a:extLst>
              </p:cNvPr>
              <p:cNvSpPr txBox="1"/>
              <p:nvPr/>
            </p:nvSpPr>
            <p:spPr>
              <a:xfrm>
                <a:off x="5131577" y="5271410"/>
                <a:ext cx="1303113" cy="589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solidFill>
                            <a:schemeClr val="tx1"/>
                          </a:solidFill>
                          <a:latin typeface="Cambria Math" panose="02040503050406030204" pitchFamily="18" charset="0"/>
                          <a:ea typeface="Cambria Math" panose="02040503050406030204" pitchFamily="18" charset="0"/>
                        </a:rPr>
                        <m:t>Π</m:t>
                      </m:r>
                      <m:d>
                        <m:dPr>
                          <m:ctrlPr>
                            <a:rPr kumimoji="1" lang="en-US" altLang="zh-CN" b="0" i="1" smtClean="0">
                              <a:solidFill>
                                <a:schemeClr val="tx1"/>
                              </a:solidFill>
                              <a:latin typeface="Cambria Math" panose="02040503050406030204" pitchFamily="18" charset="0"/>
                              <a:ea typeface="Cambria Math" panose="02040503050406030204" pitchFamily="18" charset="0"/>
                            </a:rPr>
                          </m:ctrlPr>
                        </m:dPr>
                        <m:e>
                          <m:r>
                            <a:rPr kumimoji="1" lang="en-US" altLang="zh-CN" b="0" i="1" smtClean="0">
                              <a:solidFill>
                                <a:schemeClr val="tx1"/>
                              </a:solidFill>
                              <a:latin typeface="Cambria Math" panose="02040503050406030204" pitchFamily="18" charset="0"/>
                              <a:ea typeface="Cambria Math" panose="02040503050406030204" pitchFamily="18" charset="0"/>
                            </a:rPr>
                            <m:t>𝑘</m:t>
                          </m:r>
                        </m:e>
                      </m:d>
                      <m:r>
                        <a:rPr kumimoji="1" lang="en-US" altLang="zh-CN" b="0" i="1" smtClean="0">
                          <a:solidFill>
                            <a:schemeClr val="tx1"/>
                          </a:solidFill>
                          <a:latin typeface="Cambria Math" panose="02040503050406030204" pitchFamily="18" charset="0"/>
                          <a:ea typeface="Cambria Math" panose="02040503050406030204" pitchFamily="18" charset="0"/>
                        </a:rPr>
                        <m:t>=</m:t>
                      </m:r>
                      <m:f>
                        <m:fPr>
                          <m:ctrlPr>
                            <a:rPr kumimoji="1" lang="en-US" altLang="zh-CN" b="0" i="1" smtClean="0">
                              <a:solidFill>
                                <a:schemeClr val="tx1"/>
                              </a:solidFill>
                              <a:latin typeface="Cambria Math" panose="02040503050406030204" pitchFamily="18" charset="0"/>
                              <a:ea typeface="Cambria Math" panose="02040503050406030204" pitchFamily="18" charset="0"/>
                            </a:rPr>
                          </m:ctrlPr>
                        </m:fPr>
                        <m:num>
                          <m:sSub>
                            <m:sSubPr>
                              <m:ctrlPr>
                                <a:rPr kumimoji="1" lang="en-US" altLang="zh-CN" b="0" i="1" smtClean="0">
                                  <a:solidFill>
                                    <a:schemeClr val="tx1"/>
                                  </a:solidFill>
                                  <a:latin typeface="Cambria Math" panose="02040503050406030204" pitchFamily="18" charset="0"/>
                                  <a:ea typeface="Cambria Math" panose="02040503050406030204" pitchFamily="18" charset="0"/>
                                </a:rPr>
                              </m:ctrlPr>
                            </m:sSubPr>
                            <m:e>
                              <m:r>
                                <a:rPr kumimoji="1" lang="en-US" altLang="zh-CN" b="0" i="1" smtClean="0">
                                  <a:solidFill>
                                    <a:schemeClr val="tx1"/>
                                  </a:solidFill>
                                  <a:latin typeface="Cambria Math" panose="02040503050406030204" pitchFamily="18" charset="0"/>
                                  <a:ea typeface="Cambria Math" panose="02040503050406030204" pitchFamily="18" charset="0"/>
                                </a:rPr>
                                <m:t>𝑘</m:t>
                              </m:r>
                            </m:e>
                            <m:sub>
                              <m:r>
                                <a:rPr kumimoji="1" lang="en-US" altLang="zh-CN" b="0" i="1" smtClean="0">
                                  <a:solidFill>
                                    <a:schemeClr val="tx1"/>
                                  </a:solidFill>
                                  <a:latin typeface="Cambria Math" panose="02040503050406030204" pitchFamily="18" charset="0"/>
                                  <a:ea typeface="Cambria Math" panose="02040503050406030204" pitchFamily="18" charset="0"/>
                                </a:rPr>
                                <m:t>𝑖</m:t>
                              </m:r>
                            </m:sub>
                          </m:sSub>
                        </m:num>
                        <m:den>
                          <m:nary>
                            <m:naryPr>
                              <m:chr m:val="∑"/>
                              <m:supHide m:val="on"/>
                              <m:ctrlPr>
                                <a:rPr kumimoji="1" lang="en-US" altLang="zh-CN" b="0" i="1" smtClean="0">
                                  <a:solidFill>
                                    <a:schemeClr val="tx1"/>
                                  </a:solidFill>
                                  <a:latin typeface="Cambria Math" panose="02040503050406030204" pitchFamily="18" charset="0"/>
                                  <a:ea typeface="Cambria Math" panose="02040503050406030204" pitchFamily="18" charset="0"/>
                                </a:rPr>
                              </m:ctrlPr>
                            </m:naryPr>
                            <m:sub>
                              <m:r>
                                <m:rPr>
                                  <m:brk m:alnAt="7"/>
                                </m:rPr>
                                <a:rPr kumimoji="1" lang="en-US" altLang="zh-CN" b="0" i="1" smtClean="0">
                                  <a:solidFill>
                                    <a:schemeClr val="tx1"/>
                                  </a:solidFill>
                                  <a:latin typeface="Cambria Math" panose="02040503050406030204" pitchFamily="18" charset="0"/>
                                  <a:ea typeface="Cambria Math" panose="02040503050406030204" pitchFamily="18" charset="0"/>
                                </a:rPr>
                                <m:t>𝑖</m:t>
                              </m:r>
                            </m:sub>
                            <m:sup/>
                            <m:e>
                              <m:sSub>
                                <m:sSubPr>
                                  <m:ctrlPr>
                                    <a:rPr kumimoji="1" lang="en-US" altLang="zh-CN" b="0" i="1" smtClean="0">
                                      <a:solidFill>
                                        <a:schemeClr val="tx1"/>
                                      </a:solidFill>
                                      <a:latin typeface="Cambria Math" panose="02040503050406030204" pitchFamily="18" charset="0"/>
                                      <a:ea typeface="Cambria Math" panose="02040503050406030204" pitchFamily="18" charset="0"/>
                                    </a:rPr>
                                  </m:ctrlPr>
                                </m:sSubPr>
                                <m:e>
                                  <m:r>
                                    <a:rPr kumimoji="1" lang="en-US" altLang="zh-CN" b="0" i="1" smtClean="0">
                                      <a:solidFill>
                                        <a:schemeClr val="tx1"/>
                                      </a:solidFill>
                                      <a:latin typeface="Cambria Math" panose="02040503050406030204" pitchFamily="18" charset="0"/>
                                      <a:ea typeface="Cambria Math" panose="02040503050406030204" pitchFamily="18" charset="0"/>
                                    </a:rPr>
                                    <m:t>𝑘</m:t>
                                  </m:r>
                                </m:e>
                                <m:sub>
                                  <m:r>
                                    <a:rPr kumimoji="1" lang="en-US" altLang="zh-CN" b="0" i="1" smtClean="0">
                                      <a:solidFill>
                                        <a:schemeClr val="tx1"/>
                                      </a:solidFill>
                                      <a:latin typeface="Cambria Math" panose="02040503050406030204" pitchFamily="18" charset="0"/>
                                      <a:ea typeface="Cambria Math" panose="02040503050406030204" pitchFamily="18" charset="0"/>
                                    </a:rPr>
                                    <m:t>𝑖</m:t>
                                  </m:r>
                                </m:sub>
                              </m:sSub>
                            </m:e>
                          </m:nary>
                        </m:den>
                      </m:f>
                    </m:oMath>
                  </m:oMathPara>
                </a14:m>
                <a:endParaRPr kumimoji="1" lang="zh-CN" altLang="en-US" dirty="0">
                  <a:solidFill>
                    <a:schemeClr val="tx1"/>
                  </a:solidFill>
                </a:endParaRPr>
              </a:p>
            </p:txBody>
          </p:sp>
        </mc:Choice>
        <mc:Fallback xmlns="">
          <p:sp>
            <p:nvSpPr>
              <p:cNvPr id="31" name="文本框 30">
                <a:extLst>
                  <a:ext uri="{FF2B5EF4-FFF2-40B4-BE49-F238E27FC236}">
                    <a16:creationId xmlns:a16="http://schemas.microsoft.com/office/drawing/2014/main" id="{C6ED647B-A341-4EB5-AA74-E8C7F6C9E69F}"/>
                  </a:ext>
                </a:extLst>
              </p:cNvPr>
              <p:cNvSpPr txBox="1">
                <a:spLocks noRot="1" noChangeAspect="1" noMove="1" noResize="1" noEditPoints="1" noAdjustHandles="1" noChangeArrowheads="1" noChangeShapeType="1" noTextEdit="1"/>
              </p:cNvSpPr>
              <p:nvPr/>
            </p:nvSpPr>
            <p:spPr>
              <a:xfrm>
                <a:off x="5131577" y="5271410"/>
                <a:ext cx="1303113" cy="589649"/>
              </a:xfrm>
              <a:prstGeom prst="rect">
                <a:avLst/>
              </a:prstGeom>
              <a:blipFill>
                <a:blip r:embed="rId4"/>
                <a:stretch>
                  <a:fillRect l="-3883" t="-27660" r="-971" b="-112766"/>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712ED53B-2C6F-7572-0C9A-D83AD7FECB98}"/>
              </a:ext>
            </a:extLst>
          </p:cNvPr>
          <p:cNvSpPr txBox="1"/>
          <p:nvPr/>
        </p:nvSpPr>
        <p:spPr>
          <a:xfrm>
            <a:off x="5275340" y="1311928"/>
            <a:ext cx="1305330" cy="369332"/>
          </a:xfrm>
          <a:prstGeom prst="rect">
            <a:avLst/>
          </a:prstGeom>
          <a:noFill/>
        </p:spPr>
        <p:txBody>
          <a:bodyPr wrap="square" rtlCol="0">
            <a:spAutoFit/>
          </a:bodyPr>
          <a:lstStyle/>
          <a:p>
            <a:r>
              <a:rPr kumimoji="1" lang="en-US" altLang="zh-CN" dirty="0"/>
              <a:t>BA Model</a:t>
            </a:r>
            <a:endParaRPr kumimoji="1" lang="zh-CN" altLang="en-US" dirty="0"/>
          </a:p>
        </p:txBody>
      </p:sp>
      <p:pic>
        <p:nvPicPr>
          <p:cNvPr id="11266" name="Picture 2" descr="undefined">
            <a:extLst>
              <a:ext uri="{FF2B5EF4-FFF2-40B4-BE49-F238E27FC236}">
                <a16:creationId xmlns:a16="http://schemas.microsoft.com/office/drawing/2014/main" id="{A0EA2534-AF45-6DD5-E371-E4E8274BC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911" y="1838331"/>
            <a:ext cx="3181338" cy="3181338"/>
          </a:xfrm>
          <a:prstGeom prst="rect">
            <a:avLst/>
          </a:prstGeom>
          <a:noFill/>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868155AC-FA61-9FE9-1C91-C304FE771E93}"/>
              </a:ext>
            </a:extLst>
          </p:cNvPr>
          <p:cNvSpPr txBox="1"/>
          <p:nvPr/>
        </p:nvSpPr>
        <p:spPr>
          <a:xfrm>
            <a:off x="1996225" y="1307063"/>
            <a:ext cx="1305330" cy="369332"/>
          </a:xfrm>
          <a:prstGeom prst="rect">
            <a:avLst/>
          </a:prstGeom>
          <a:noFill/>
        </p:spPr>
        <p:txBody>
          <a:bodyPr wrap="square" rtlCol="0">
            <a:spAutoFit/>
          </a:bodyPr>
          <a:lstStyle/>
          <a:p>
            <a:r>
              <a:rPr kumimoji="1" lang="en-US" altLang="zh-CN" dirty="0"/>
              <a:t>ER model</a:t>
            </a:r>
            <a:endParaRPr kumimoji="1" lang="zh-CN" altLang="en-US" dirty="0"/>
          </a:p>
        </p:txBody>
      </p:sp>
      <p:pic>
        <p:nvPicPr>
          <p:cNvPr id="34" name="图片 33">
            <a:extLst>
              <a:ext uri="{FF2B5EF4-FFF2-40B4-BE49-F238E27FC236}">
                <a16:creationId xmlns:a16="http://schemas.microsoft.com/office/drawing/2014/main" id="{BBA2060C-29BC-061F-E887-56838EEC6979}"/>
              </a:ext>
            </a:extLst>
          </p:cNvPr>
          <p:cNvPicPr>
            <a:picLocks noChangeAspect="1"/>
          </p:cNvPicPr>
          <p:nvPr/>
        </p:nvPicPr>
        <p:blipFill>
          <a:blip r:embed="rId6"/>
          <a:stretch>
            <a:fillRect/>
          </a:stretch>
        </p:blipFill>
        <p:spPr>
          <a:xfrm>
            <a:off x="1838647" y="5265312"/>
            <a:ext cx="1620485" cy="563647"/>
          </a:xfrm>
          <a:prstGeom prst="rect">
            <a:avLst/>
          </a:prstGeom>
        </p:spPr>
      </p:pic>
      <p:pic>
        <p:nvPicPr>
          <p:cNvPr id="11268" name="Picture 4" descr="undefined">
            <a:extLst>
              <a:ext uri="{FF2B5EF4-FFF2-40B4-BE49-F238E27FC236}">
                <a16:creationId xmlns:a16="http://schemas.microsoft.com/office/drawing/2014/main" id="{A06BBBAF-7E81-6374-101F-F901569CDC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28" y="1348932"/>
            <a:ext cx="3703168" cy="3368879"/>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2B2CA802-9241-85AE-617A-2506D025F39D}"/>
              </a:ext>
            </a:extLst>
          </p:cNvPr>
          <p:cNvSpPr txBox="1"/>
          <p:nvPr/>
        </p:nvSpPr>
        <p:spPr>
          <a:xfrm>
            <a:off x="9801585" y="942581"/>
            <a:ext cx="1305330" cy="369332"/>
          </a:xfrm>
          <a:prstGeom prst="rect">
            <a:avLst/>
          </a:prstGeom>
          <a:noFill/>
        </p:spPr>
        <p:txBody>
          <a:bodyPr wrap="square" rtlCol="0">
            <a:spAutoFit/>
          </a:bodyPr>
          <a:lstStyle/>
          <a:p>
            <a:r>
              <a:rPr kumimoji="1" lang="en-US" altLang="zh-CN" dirty="0"/>
              <a:t>WS Model</a:t>
            </a:r>
            <a:endParaRPr kumimoji="1" lang="zh-CN" altLang="en-US" dirty="0"/>
          </a:p>
        </p:txBody>
      </p:sp>
      <p:pic>
        <p:nvPicPr>
          <p:cNvPr id="36" name="图片 35">
            <a:extLst>
              <a:ext uri="{FF2B5EF4-FFF2-40B4-BE49-F238E27FC236}">
                <a16:creationId xmlns:a16="http://schemas.microsoft.com/office/drawing/2014/main" id="{F13ABA92-3883-52BF-6616-8216098BAA62}"/>
              </a:ext>
            </a:extLst>
          </p:cNvPr>
          <p:cNvPicPr>
            <a:picLocks noChangeAspect="1"/>
          </p:cNvPicPr>
          <p:nvPr/>
        </p:nvPicPr>
        <p:blipFill>
          <a:blip r:embed="rId8"/>
          <a:stretch>
            <a:fillRect/>
          </a:stretch>
        </p:blipFill>
        <p:spPr>
          <a:xfrm>
            <a:off x="7673429" y="4661920"/>
            <a:ext cx="4533900" cy="1422400"/>
          </a:xfrm>
          <a:prstGeom prst="rect">
            <a:avLst/>
          </a:prstGeom>
        </p:spPr>
      </p:pic>
      <p:sp>
        <p:nvSpPr>
          <p:cNvPr id="37" name="文本框 36">
            <a:extLst>
              <a:ext uri="{FF2B5EF4-FFF2-40B4-BE49-F238E27FC236}">
                <a16:creationId xmlns:a16="http://schemas.microsoft.com/office/drawing/2014/main" id="{BEE2F184-892C-285F-C87F-89141621C619}"/>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330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 Generative Models of Graphs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4338" name="Picture 2" descr="Even relatively small graphs can be challenging to analyse, navigate ...">
            <a:extLst>
              <a:ext uri="{FF2B5EF4-FFF2-40B4-BE49-F238E27FC236}">
                <a16:creationId xmlns:a16="http://schemas.microsoft.com/office/drawing/2014/main" id="{5BCDA3D7-097C-7E61-19FE-28C752F0F4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829" y="1700174"/>
            <a:ext cx="1525985" cy="153242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Understanding Root Cause: DNS and Traceroute - Pingdom">
            <a:extLst>
              <a:ext uri="{FF2B5EF4-FFF2-40B4-BE49-F238E27FC236}">
                <a16:creationId xmlns:a16="http://schemas.microsoft.com/office/drawing/2014/main" id="{1FDAB922-0AB8-CDD0-7870-45A9483D3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142" y="3653695"/>
            <a:ext cx="1665672" cy="1532419"/>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Ten Ways to Change a System — Wellspring Consulting">
            <a:extLst>
              <a:ext uri="{FF2B5EF4-FFF2-40B4-BE49-F238E27FC236}">
                <a16:creationId xmlns:a16="http://schemas.microsoft.com/office/drawing/2014/main" id="{601AF890-9E93-8FC6-A27B-EFF7C41812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545" y="3539325"/>
            <a:ext cx="2210490" cy="1842075"/>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Example of resource mapping | Download Scientific Diagram">
            <a:extLst>
              <a:ext uri="{FF2B5EF4-FFF2-40B4-BE49-F238E27FC236}">
                <a16:creationId xmlns:a16="http://schemas.microsoft.com/office/drawing/2014/main" id="{FB431666-6B2E-59A9-12D5-59F8B46FA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6906" y="1675233"/>
            <a:ext cx="1753767" cy="1753767"/>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Demystifying Data-Driven Neural Networks for Multivariate Production ...">
            <a:extLst>
              <a:ext uri="{FF2B5EF4-FFF2-40B4-BE49-F238E27FC236}">
                <a16:creationId xmlns:a16="http://schemas.microsoft.com/office/drawing/2014/main" id="{4EA95D70-F8FD-8AD0-B292-FCCED46BDF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0716" y="2323572"/>
            <a:ext cx="3584334" cy="2343979"/>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Organisation network based on joint work-package collaboration ...">
            <a:extLst>
              <a:ext uri="{FF2B5EF4-FFF2-40B4-BE49-F238E27FC236}">
                <a16:creationId xmlns:a16="http://schemas.microsoft.com/office/drawing/2014/main" id="{FFFB69B1-8197-7BE5-5B75-15DEEF4583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90487" y="928486"/>
            <a:ext cx="1716371" cy="1716371"/>
          </a:xfrm>
          <a:prstGeom prst="rect">
            <a:avLst/>
          </a:prstGeom>
          <a:noFill/>
          <a:extLst>
            <a:ext uri="{909E8E84-426E-40DD-AFC4-6F175D3DCCD1}">
              <a14:hiddenFill xmlns:a14="http://schemas.microsoft.com/office/drawing/2010/main">
                <a:solidFill>
                  <a:srgbClr val="FFFFFF"/>
                </a:solidFill>
              </a14:hiddenFill>
            </a:ext>
          </a:extLst>
        </p:spPr>
      </p:pic>
      <p:sp>
        <p:nvSpPr>
          <p:cNvPr id="3" name="右箭头 2">
            <a:extLst>
              <a:ext uri="{FF2B5EF4-FFF2-40B4-BE49-F238E27FC236}">
                <a16:creationId xmlns:a16="http://schemas.microsoft.com/office/drawing/2014/main" id="{1261983E-A9A5-68DF-E981-832DA6C0D02E}"/>
              </a:ext>
            </a:extLst>
          </p:cNvPr>
          <p:cNvSpPr/>
          <p:nvPr/>
        </p:nvSpPr>
        <p:spPr>
          <a:xfrm>
            <a:off x="4649035" y="3232598"/>
            <a:ext cx="322210" cy="26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右箭头 3">
            <a:extLst>
              <a:ext uri="{FF2B5EF4-FFF2-40B4-BE49-F238E27FC236}">
                <a16:creationId xmlns:a16="http://schemas.microsoft.com/office/drawing/2014/main" id="{F2C845D1-A7C2-8439-485F-79EEECAA4A69}"/>
              </a:ext>
            </a:extLst>
          </p:cNvPr>
          <p:cNvSpPr/>
          <p:nvPr/>
        </p:nvSpPr>
        <p:spPr>
          <a:xfrm>
            <a:off x="9135626" y="3266916"/>
            <a:ext cx="322210" cy="26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352" name="Picture 16" descr="d3.js - How to plot a directed Graph in R with networkD3? - Stack Overflow">
            <a:extLst>
              <a:ext uri="{FF2B5EF4-FFF2-40B4-BE49-F238E27FC236}">
                <a16:creationId xmlns:a16="http://schemas.microsoft.com/office/drawing/2014/main" id="{06028CD8-FF79-0666-2FF2-BB65490D08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28412" y="2634801"/>
            <a:ext cx="1919802" cy="1761212"/>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Multiscale Modeling of Drug-induced Effects of ReDuNing Injection on ...">
            <a:extLst>
              <a:ext uri="{FF2B5EF4-FFF2-40B4-BE49-F238E27FC236}">
                <a16:creationId xmlns:a16="http://schemas.microsoft.com/office/drawing/2014/main" id="{6981605C-0776-5B40-2381-29624C2CD4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82896" y="4411437"/>
            <a:ext cx="1810834" cy="157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189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Variational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Autoencoder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C4BFD57-7BD0-8367-85DF-D1D42198DE56}"/>
              </a:ext>
            </a:extLst>
          </p:cNvPr>
          <p:cNvPicPr>
            <a:picLocks noChangeAspect="1"/>
          </p:cNvPicPr>
          <p:nvPr/>
        </p:nvPicPr>
        <p:blipFill>
          <a:blip r:embed="rId4"/>
          <a:stretch>
            <a:fillRect/>
          </a:stretch>
        </p:blipFill>
        <p:spPr>
          <a:xfrm>
            <a:off x="1988259" y="1307063"/>
            <a:ext cx="8465488" cy="4569679"/>
          </a:xfrm>
          <a:prstGeom prst="rect">
            <a:avLst/>
          </a:prstGeom>
        </p:spPr>
      </p:pic>
    </p:spTree>
    <p:extLst>
      <p:ext uri="{BB962C8B-B14F-4D97-AF65-F5344CB8AC3E}">
        <p14:creationId xmlns:p14="http://schemas.microsoft.com/office/powerpoint/2010/main" val="1721279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 Generative Models of Graphs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ieeexplore.ieee.org</a:t>
            </a:r>
            <a:r>
              <a:rPr lang="en" altLang="zh-CN" sz="1400" dirty="0">
                <a:latin typeface="微软雅黑" panose="020B0503020204020204" pitchFamily="34" charset="-122"/>
                <a:ea typeface="微软雅黑" panose="020B0503020204020204" pitchFamily="34" charset="-122"/>
              </a:rPr>
              <a:t>/document/9920219</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90BEECD-39E5-4F14-8443-8DC29B47BB13}"/>
              </a:ext>
            </a:extLst>
          </p:cNvPr>
          <p:cNvPicPr>
            <a:picLocks noChangeAspect="1"/>
          </p:cNvPicPr>
          <p:nvPr/>
        </p:nvPicPr>
        <p:blipFill>
          <a:blip r:embed="rId4"/>
          <a:stretch>
            <a:fillRect/>
          </a:stretch>
        </p:blipFill>
        <p:spPr>
          <a:xfrm>
            <a:off x="1563872" y="1411200"/>
            <a:ext cx="7772400" cy="4170839"/>
          </a:xfrm>
          <a:prstGeom prst="rect">
            <a:avLst/>
          </a:prstGeom>
        </p:spPr>
      </p:pic>
    </p:spTree>
    <p:extLst>
      <p:ext uri="{BB962C8B-B14F-4D97-AF65-F5344CB8AC3E}">
        <p14:creationId xmlns:p14="http://schemas.microsoft.com/office/powerpoint/2010/main" val="667175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 Generative Models of Graphs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ieeexplore.ieee.org</a:t>
            </a:r>
            <a:r>
              <a:rPr lang="en" altLang="zh-CN" sz="1400" dirty="0">
                <a:latin typeface="微软雅黑" panose="020B0503020204020204" pitchFamily="34" charset="-122"/>
                <a:ea typeface="微软雅黑" panose="020B0503020204020204" pitchFamily="34" charset="-122"/>
              </a:rPr>
              <a:t>/document/9920219</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149288A-9EF5-3381-72E1-A67FAF7862A1}"/>
              </a:ext>
            </a:extLst>
          </p:cNvPr>
          <p:cNvPicPr>
            <a:picLocks noChangeAspect="1"/>
          </p:cNvPicPr>
          <p:nvPr/>
        </p:nvPicPr>
        <p:blipFill>
          <a:blip r:embed="rId4"/>
          <a:stretch>
            <a:fillRect/>
          </a:stretch>
        </p:blipFill>
        <p:spPr>
          <a:xfrm>
            <a:off x="376553" y="1890859"/>
            <a:ext cx="11438893" cy="3428115"/>
          </a:xfrm>
          <a:prstGeom prst="rect">
            <a:avLst/>
          </a:prstGeom>
        </p:spPr>
      </p:pic>
    </p:spTree>
    <p:extLst>
      <p:ext uri="{BB962C8B-B14F-4D97-AF65-F5344CB8AC3E}">
        <p14:creationId xmlns:p14="http://schemas.microsoft.com/office/powerpoint/2010/main" val="1545744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 Generative Models of Graphs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ieeexplore.ieee.org</a:t>
            </a:r>
            <a:r>
              <a:rPr lang="en" altLang="zh-CN" sz="1400" dirty="0">
                <a:latin typeface="微软雅黑" panose="020B0503020204020204" pitchFamily="34" charset="-122"/>
                <a:ea typeface="微软雅黑" panose="020B0503020204020204" pitchFamily="34" charset="-122"/>
              </a:rPr>
              <a:t>/document/9920219</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149288A-9EF5-3381-72E1-A67FAF7862A1}"/>
              </a:ext>
            </a:extLst>
          </p:cNvPr>
          <p:cNvPicPr>
            <a:picLocks noChangeAspect="1"/>
          </p:cNvPicPr>
          <p:nvPr/>
        </p:nvPicPr>
        <p:blipFill>
          <a:blip r:embed="rId4"/>
          <a:stretch>
            <a:fillRect/>
          </a:stretch>
        </p:blipFill>
        <p:spPr>
          <a:xfrm>
            <a:off x="376553" y="1890859"/>
            <a:ext cx="11438893" cy="3428115"/>
          </a:xfrm>
          <a:prstGeom prst="rect">
            <a:avLst/>
          </a:prstGeom>
        </p:spPr>
      </p:pic>
      <p:sp>
        <p:nvSpPr>
          <p:cNvPr id="3" name="椭圆 2">
            <a:extLst>
              <a:ext uri="{FF2B5EF4-FFF2-40B4-BE49-F238E27FC236}">
                <a16:creationId xmlns:a16="http://schemas.microsoft.com/office/drawing/2014/main" id="{33351EC7-EB43-83C8-B40A-D982B1AE5841}"/>
              </a:ext>
            </a:extLst>
          </p:cNvPr>
          <p:cNvSpPr/>
          <p:nvPr/>
        </p:nvSpPr>
        <p:spPr>
          <a:xfrm>
            <a:off x="4108361" y="3065172"/>
            <a:ext cx="1545464" cy="592428"/>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8371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 RNN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338554"/>
          </a:xfrm>
          <a:prstGeom prst="rect">
            <a:avLst/>
          </a:prstGeom>
        </p:spPr>
        <p:txBody>
          <a:bodyPr wrap="square">
            <a:spAutoFit/>
          </a:bodyPr>
          <a:lstStyle/>
          <a:p>
            <a:r>
              <a:rPr lang="en" altLang="zh-CN" sz="1600" dirty="0">
                <a:latin typeface="Source Sans Pro" panose="020B0503030403020204" pitchFamily="34" charset="0"/>
              </a:rPr>
              <a:t>https://</a:t>
            </a:r>
            <a:r>
              <a:rPr lang="en" altLang="zh-CN" sz="1600" dirty="0" err="1">
                <a:latin typeface="Source Sans Pro" panose="020B0503030403020204" pitchFamily="34" charset="0"/>
              </a:rPr>
              <a:t>arxiv.org</a:t>
            </a:r>
            <a:r>
              <a:rPr lang="en" altLang="zh-CN" sz="1600" dirty="0">
                <a:latin typeface="Source Sans Pro" panose="020B0503030403020204" pitchFamily="34" charset="0"/>
              </a:rPr>
              <a:t>/pdf/1802.08773.pdf</a:t>
            </a:r>
            <a:endParaRPr lang="zh-CN" altLang="en-US" sz="1600" dirty="0"/>
          </a:p>
        </p:txBody>
      </p:sp>
      <p:pic>
        <p:nvPicPr>
          <p:cNvPr id="3" name="图片 2">
            <a:extLst>
              <a:ext uri="{FF2B5EF4-FFF2-40B4-BE49-F238E27FC236}">
                <a16:creationId xmlns:a16="http://schemas.microsoft.com/office/drawing/2014/main" id="{B09C03F1-3E85-A9BF-1961-434D5A7C144D}"/>
              </a:ext>
            </a:extLst>
          </p:cNvPr>
          <p:cNvPicPr>
            <a:picLocks noChangeAspect="1"/>
          </p:cNvPicPr>
          <p:nvPr/>
        </p:nvPicPr>
        <p:blipFill>
          <a:blip r:embed="rId4"/>
          <a:stretch>
            <a:fillRect/>
          </a:stretch>
        </p:blipFill>
        <p:spPr>
          <a:xfrm>
            <a:off x="5226585" y="330753"/>
            <a:ext cx="6209959" cy="5460730"/>
          </a:xfrm>
          <a:prstGeom prst="rect">
            <a:avLst/>
          </a:prstGeom>
        </p:spPr>
      </p:pic>
      <p:pic>
        <p:nvPicPr>
          <p:cNvPr id="4" name="Picture 6" descr="斯坦福大学Jure Leskovec :《大规模知识图谱推理》">
            <a:extLst>
              <a:ext uri="{FF2B5EF4-FFF2-40B4-BE49-F238E27FC236}">
                <a16:creationId xmlns:a16="http://schemas.microsoft.com/office/drawing/2014/main" id="{C97202A8-1574-63AD-82ED-D397F4FB4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829" y="1935710"/>
            <a:ext cx="3840518" cy="186354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E06E23A-443C-D8A4-157E-8B95BB92735D}"/>
              </a:ext>
            </a:extLst>
          </p:cNvPr>
          <p:cNvSpPr txBox="1"/>
          <p:nvPr/>
        </p:nvSpPr>
        <p:spPr>
          <a:xfrm>
            <a:off x="635619" y="3838850"/>
            <a:ext cx="3840518" cy="369332"/>
          </a:xfrm>
          <a:prstGeom prst="rect">
            <a:avLst/>
          </a:prstGeom>
          <a:noFill/>
        </p:spPr>
        <p:txBody>
          <a:bodyPr wrap="square">
            <a:spAutoFit/>
          </a:bodyPr>
          <a:lstStyle/>
          <a:p>
            <a:pPr algn="ctr"/>
            <a:r>
              <a:rPr lang="en" altLang="zh-CN" dirty="0"/>
              <a:t>Jure </a:t>
            </a:r>
            <a:r>
              <a:rPr lang="en" altLang="zh-CN" dirty="0" err="1"/>
              <a:t>Leskovec</a:t>
            </a:r>
            <a:endParaRPr lang="zh-CN" altLang="en-US" dirty="0"/>
          </a:p>
        </p:txBody>
      </p:sp>
    </p:spTree>
    <p:extLst>
      <p:ext uri="{BB962C8B-B14F-4D97-AF65-F5344CB8AC3E}">
        <p14:creationId xmlns:p14="http://schemas.microsoft.com/office/powerpoint/2010/main" val="3697305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 RNN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338554"/>
          </a:xfrm>
          <a:prstGeom prst="rect">
            <a:avLst/>
          </a:prstGeom>
        </p:spPr>
        <p:txBody>
          <a:bodyPr wrap="square">
            <a:spAutoFit/>
          </a:bodyPr>
          <a:lstStyle/>
          <a:p>
            <a:r>
              <a:rPr lang="en" altLang="zh-CN" sz="1600" dirty="0">
                <a:latin typeface="Source Sans Pro" panose="020B0503030403020204" pitchFamily="34" charset="0"/>
              </a:rPr>
              <a:t>https://</a:t>
            </a:r>
            <a:r>
              <a:rPr lang="en" altLang="zh-CN" sz="1600" dirty="0" err="1">
                <a:latin typeface="Source Sans Pro" panose="020B0503030403020204" pitchFamily="34" charset="0"/>
              </a:rPr>
              <a:t>arxiv.org</a:t>
            </a:r>
            <a:r>
              <a:rPr lang="en" altLang="zh-CN" sz="1600" dirty="0">
                <a:latin typeface="Source Sans Pro" panose="020B0503030403020204" pitchFamily="34" charset="0"/>
              </a:rPr>
              <a:t>/pdf/1802.08773.pdf</a:t>
            </a:r>
            <a:endParaRPr lang="zh-CN" altLang="en-US" sz="1600" dirty="0"/>
          </a:p>
        </p:txBody>
      </p:sp>
      <p:pic>
        <p:nvPicPr>
          <p:cNvPr id="2" name="图片 1">
            <a:extLst>
              <a:ext uri="{FF2B5EF4-FFF2-40B4-BE49-F238E27FC236}">
                <a16:creationId xmlns:a16="http://schemas.microsoft.com/office/drawing/2014/main" id="{D6055F6D-70A9-1572-5E29-DA9B58B1F271}"/>
              </a:ext>
            </a:extLst>
          </p:cNvPr>
          <p:cNvPicPr>
            <a:picLocks noChangeAspect="1"/>
          </p:cNvPicPr>
          <p:nvPr/>
        </p:nvPicPr>
        <p:blipFill>
          <a:blip r:embed="rId4"/>
          <a:stretch>
            <a:fillRect/>
          </a:stretch>
        </p:blipFill>
        <p:spPr>
          <a:xfrm>
            <a:off x="635619" y="1897498"/>
            <a:ext cx="7263030" cy="3063003"/>
          </a:xfrm>
          <a:prstGeom prst="rect">
            <a:avLst/>
          </a:prstGeom>
        </p:spPr>
      </p:pic>
      <p:pic>
        <p:nvPicPr>
          <p:cNvPr id="5" name="图片 4">
            <a:extLst>
              <a:ext uri="{FF2B5EF4-FFF2-40B4-BE49-F238E27FC236}">
                <a16:creationId xmlns:a16="http://schemas.microsoft.com/office/drawing/2014/main" id="{FDB4E785-F948-60F0-C1DC-C120B6ABDD5E}"/>
              </a:ext>
            </a:extLst>
          </p:cNvPr>
          <p:cNvPicPr>
            <a:picLocks noChangeAspect="1"/>
          </p:cNvPicPr>
          <p:nvPr/>
        </p:nvPicPr>
        <p:blipFill>
          <a:blip r:embed="rId5"/>
          <a:stretch>
            <a:fillRect/>
          </a:stretch>
        </p:blipFill>
        <p:spPr>
          <a:xfrm>
            <a:off x="8369575" y="889793"/>
            <a:ext cx="3121554" cy="511441"/>
          </a:xfrm>
          <a:prstGeom prst="rect">
            <a:avLst/>
          </a:prstGeom>
        </p:spPr>
      </p:pic>
      <p:pic>
        <p:nvPicPr>
          <p:cNvPr id="10" name="图片 9">
            <a:extLst>
              <a:ext uri="{FF2B5EF4-FFF2-40B4-BE49-F238E27FC236}">
                <a16:creationId xmlns:a16="http://schemas.microsoft.com/office/drawing/2014/main" id="{B1CAB723-1DFE-E424-E6E2-5CB47557D5CF}"/>
              </a:ext>
            </a:extLst>
          </p:cNvPr>
          <p:cNvPicPr>
            <a:picLocks noChangeAspect="1"/>
          </p:cNvPicPr>
          <p:nvPr/>
        </p:nvPicPr>
        <p:blipFill>
          <a:blip r:embed="rId6"/>
          <a:stretch>
            <a:fillRect/>
          </a:stretch>
        </p:blipFill>
        <p:spPr>
          <a:xfrm>
            <a:off x="8369575" y="1447961"/>
            <a:ext cx="3596013" cy="511433"/>
          </a:xfrm>
          <a:prstGeom prst="rect">
            <a:avLst/>
          </a:prstGeom>
        </p:spPr>
      </p:pic>
      <p:pic>
        <p:nvPicPr>
          <p:cNvPr id="11" name="图片 10">
            <a:extLst>
              <a:ext uri="{FF2B5EF4-FFF2-40B4-BE49-F238E27FC236}">
                <a16:creationId xmlns:a16="http://schemas.microsoft.com/office/drawing/2014/main" id="{F74E39EC-70C2-137D-0C8C-1B9DA8EBA1E9}"/>
              </a:ext>
            </a:extLst>
          </p:cNvPr>
          <p:cNvPicPr>
            <a:picLocks noChangeAspect="1"/>
          </p:cNvPicPr>
          <p:nvPr/>
        </p:nvPicPr>
        <p:blipFill>
          <a:blip r:embed="rId7"/>
          <a:stretch>
            <a:fillRect/>
          </a:stretch>
        </p:blipFill>
        <p:spPr>
          <a:xfrm>
            <a:off x="8369575" y="3210501"/>
            <a:ext cx="3014939" cy="1026827"/>
          </a:xfrm>
          <a:prstGeom prst="rect">
            <a:avLst/>
          </a:prstGeom>
        </p:spPr>
      </p:pic>
      <p:pic>
        <p:nvPicPr>
          <p:cNvPr id="12" name="图片 11">
            <a:extLst>
              <a:ext uri="{FF2B5EF4-FFF2-40B4-BE49-F238E27FC236}">
                <a16:creationId xmlns:a16="http://schemas.microsoft.com/office/drawing/2014/main" id="{79AFA9D4-B44E-2EC4-62A0-4922D065A11F}"/>
              </a:ext>
            </a:extLst>
          </p:cNvPr>
          <p:cNvPicPr>
            <a:picLocks noChangeAspect="1"/>
          </p:cNvPicPr>
          <p:nvPr/>
        </p:nvPicPr>
        <p:blipFill>
          <a:blip r:embed="rId8"/>
          <a:stretch>
            <a:fillRect/>
          </a:stretch>
        </p:blipFill>
        <p:spPr>
          <a:xfrm>
            <a:off x="8369575" y="2399619"/>
            <a:ext cx="3308358" cy="701773"/>
          </a:xfrm>
          <a:prstGeom prst="rect">
            <a:avLst/>
          </a:prstGeom>
        </p:spPr>
      </p:pic>
      <p:pic>
        <p:nvPicPr>
          <p:cNvPr id="13" name="图片 12">
            <a:extLst>
              <a:ext uri="{FF2B5EF4-FFF2-40B4-BE49-F238E27FC236}">
                <a16:creationId xmlns:a16="http://schemas.microsoft.com/office/drawing/2014/main" id="{01EF5AF1-87B5-6DDF-508D-6B40165BBC1D}"/>
              </a:ext>
            </a:extLst>
          </p:cNvPr>
          <p:cNvPicPr>
            <a:picLocks noChangeAspect="1"/>
          </p:cNvPicPr>
          <p:nvPr/>
        </p:nvPicPr>
        <p:blipFill>
          <a:blip r:embed="rId9"/>
          <a:stretch>
            <a:fillRect/>
          </a:stretch>
        </p:blipFill>
        <p:spPr>
          <a:xfrm>
            <a:off x="8369575" y="5471178"/>
            <a:ext cx="2663843" cy="484335"/>
          </a:xfrm>
          <a:prstGeom prst="rect">
            <a:avLst/>
          </a:prstGeom>
        </p:spPr>
      </p:pic>
      <p:pic>
        <p:nvPicPr>
          <p:cNvPr id="3" name="图片 2">
            <a:extLst>
              <a:ext uri="{FF2B5EF4-FFF2-40B4-BE49-F238E27FC236}">
                <a16:creationId xmlns:a16="http://schemas.microsoft.com/office/drawing/2014/main" id="{993D6E5B-95D0-1EB3-900F-6222938F6CDD}"/>
              </a:ext>
            </a:extLst>
          </p:cNvPr>
          <p:cNvPicPr>
            <a:picLocks noChangeAspect="1"/>
          </p:cNvPicPr>
          <p:nvPr/>
        </p:nvPicPr>
        <p:blipFill>
          <a:blip r:embed="rId10"/>
          <a:stretch>
            <a:fillRect/>
          </a:stretch>
        </p:blipFill>
        <p:spPr>
          <a:xfrm>
            <a:off x="8353717" y="4636650"/>
            <a:ext cx="3199699" cy="773387"/>
          </a:xfrm>
          <a:prstGeom prst="rect">
            <a:avLst/>
          </a:prstGeom>
        </p:spPr>
      </p:pic>
    </p:spTree>
    <p:extLst>
      <p:ext uri="{BB962C8B-B14F-4D97-AF65-F5344CB8AC3E}">
        <p14:creationId xmlns:p14="http://schemas.microsoft.com/office/powerpoint/2010/main" val="495150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 RNN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2706833" y="6246684"/>
            <a:ext cx="5316706" cy="338554"/>
          </a:xfrm>
          <a:prstGeom prst="rect">
            <a:avLst/>
          </a:prstGeom>
        </p:spPr>
        <p:txBody>
          <a:bodyPr wrap="square">
            <a:spAutoFit/>
          </a:bodyPr>
          <a:lstStyle/>
          <a:p>
            <a:r>
              <a:rPr lang="en" altLang="zh-CN" sz="1600" dirty="0">
                <a:latin typeface="Source Sans Pro" panose="020B0503030403020204" pitchFamily="34" charset="0"/>
              </a:rPr>
              <a:t>https://</a:t>
            </a:r>
            <a:r>
              <a:rPr lang="en" altLang="zh-CN" sz="1600" dirty="0" err="1">
                <a:latin typeface="Source Sans Pro" panose="020B0503030403020204" pitchFamily="34" charset="0"/>
              </a:rPr>
              <a:t>arxiv.org</a:t>
            </a:r>
            <a:r>
              <a:rPr lang="en" altLang="zh-CN" sz="1600" dirty="0">
                <a:latin typeface="Source Sans Pro" panose="020B0503030403020204" pitchFamily="34" charset="0"/>
              </a:rPr>
              <a:t>/pdf/1802.08773.pdf</a:t>
            </a:r>
            <a:endParaRPr lang="zh-CN" altLang="en-US" sz="1600" dirty="0"/>
          </a:p>
        </p:txBody>
      </p:sp>
      <p:pic>
        <p:nvPicPr>
          <p:cNvPr id="3" name="图片 2">
            <a:extLst>
              <a:ext uri="{FF2B5EF4-FFF2-40B4-BE49-F238E27FC236}">
                <a16:creationId xmlns:a16="http://schemas.microsoft.com/office/drawing/2014/main" id="{CEA9255D-8709-CCB6-F6CD-25D8FACED82D}"/>
              </a:ext>
            </a:extLst>
          </p:cNvPr>
          <p:cNvPicPr>
            <a:picLocks noChangeAspect="1"/>
          </p:cNvPicPr>
          <p:nvPr/>
        </p:nvPicPr>
        <p:blipFill>
          <a:blip r:embed="rId4"/>
          <a:stretch>
            <a:fillRect/>
          </a:stretch>
        </p:blipFill>
        <p:spPr>
          <a:xfrm>
            <a:off x="2706832" y="1311877"/>
            <a:ext cx="6592841" cy="4676796"/>
          </a:xfrm>
          <a:prstGeom prst="rect">
            <a:avLst/>
          </a:prstGeom>
        </p:spPr>
      </p:pic>
    </p:spTree>
    <p:extLst>
      <p:ext uri="{BB962C8B-B14F-4D97-AF65-F5344CB8AC3E}">
        <p14:creationId xmlns:p14="http://schemas.microsoft.com/office/powerpoint/2010/main" val="981551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 RNN - 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724829" y="6303829"/>
            <a:ext cx="5316706" cy="338554"/>
          </a:xfrm>
          <a:prstGeom prst="rect">
            <a:avLst/>
          </a:prstGeom>
        </p:spPr>
        <p:txBody>
          <a:bodyPr wrap="square">
            <a:spAutoFit/>
          </a:bodyPr>
          <a:lstStyle/>
          <a:p>
            <a:r>
              <a:rPr lang="en" altLang="zh-CN" sz="1600" dirty="0">
                <a:latin typeface="Source Sans Pro" panose="020B0503030403020204" pitchFamily="34" charset="0"/>
              </a:rPr>
              <a:t>https://</a:t>
            </a:r>
            <a:r>
              <a:rPr lang="en" altLang="zh-CN" sz="1600" dirty="0" err="1">
                <a:latin typeface="Source Sans Pro" panose="020B0503030403020204" pitchFamily="34" charset="0"/>
              </a:rPr>
              <a:t>arxiv.org</a:t>
            </a:r>
            <a:r>
              <a:rPr lang="en" altLang="zh-CN" sz="1600" dirty="0">
                <a:latin typeface="Source Sans Pro" panose="020B0503030403020204" pitchFamily="34" charset="0"/>
              </a:rPr>
              <a:t>/pdf/1802.08773.pdf</a:t>
            </a:r>
            <a:endParaRPr lang="zh-CN" altLang="en-US" sz="1600" dirty="0"/>
          </a:p>
        </p:txBody>
      </p:sp>
      <p:pic>
        <p:nvPicPr>
          <p:cNvPr id="2" name="图片 1">
            <a:extLst>
              <a:ext uri="{FF2B5EF4-FFF2-40B4-BE49-F238E27FC236}">
                <a16:creationId xmlns:a16="http://schemas.microsoft.com/office/drawing/2014/main" id="{FF828971-34E0-6A33-28DA-23CD7E67BBA6}"/>
              </a:ext>
            </a:extLst>
          </p:cNvPr>
          <p:cNvPicPr>
            <a:picLocks noChangeAspect="1"/>
          </p:cNvPicPr>
          <p:nvPr/>
        </p:nvPicPr>
        <p:blipFill>
          <a:blip r:embed="rId4"/>
          <a:stretch>
            <a:fillRect/>
          </a:stretch>
        </p:blipFill>
        <p:spPr>
          <a:xfrm>
            <a:off x="577734" y="1981336"/>
            <a:ext cx="11036532" cy="3155705"/>
          </a:xfrm>
          <a:prstGeom prst="rect">
            <a:avLst/>
          </a:prstGeom>
        </p:spPr>
      </p:pic>
    </p:spTree>
    <p:extLst>
      <p:ext uri="{BB962C8B-B14F-4D97-AF65-F5344CB8AC3E}">
        <p14:creationId xmlns:p14="http://schemas.microsoft.com/office/powerpoint/2010/main" val="2586752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 RNN - 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1025911" y="6314536"/>
            <a:ext cx="5316706" cy="338554"/>
          </a:xfrm>
          <a:prstGeom prst="rect">
            <a:avLst/>
          </a:prstGeom>
        </p:spPr>
        <p:txBody>
          <a:bodyPr wrap="square">
            <a:spAutoFit/>
          </a:bodyPr>
          <a:lstStyle/>
          <a:p>
            <a:r>
              <a:rPr lang="en" altLang="zh-CN" sz="1600" dirty="0">
                <a:latin typeface="Source Sans Pro" panose="020B0503030403020204" pitchFamily="34" charset="0"/>
              </a:rPr>
              <a:t>https://</a:t>
            </a:r>
            <a:r>
              <a:rPr lang="en" altLang="zh-CN" sz="1600" dirty="0" err="1">
                <a:latin typeface="Source Sans Pro" panose="020B0503030403020204" pitchFamily="34" charset="0"/>
              </a:rPr>
              <a:t>arxiv.org</a:t>
            </a:r>
            <a:r>
              <a:rPr lang="en" altLang="zh-CN" sz="1600" dirty="0">
                <a:latin typeface="Source Sans Pro" panose="020B0503030403020204" pitchFamily="34" charset="0"/>
              </a:rPr>
              <a:t>/pdf/1802.08773.pdf</a:t>
            </a:r>
            <a:endParaRPr lang="zh-CN" altLang="en-US" sz="1600" dirty="0"/>
          </a:p>
        </p:txBody>
      </p:sp>
      <p:pic>
        <p:nvPicPr>
          <p:cNvPr id="3" name="图片 2">
            <a:extLst>
              <a:ext uri="{FF2B5EF4-FFF2-40B4-BE49-F238E27FC236}">
                <a16:creationId xmlns:a16="http://schemas.microsoft.com/office/drawing/2014/main" id="{C007D84B-72B3-FD5F-C0FF-4A684A7F6304}"/>
              </a:ext>
            </a:extLst>
          </p:cNvPr>
          <p:cNvPicPr>
            <a:picLocks noChangeAspect="1"/>
          </p:cNvPicPr>
          <p:nvPr/>
        </p:nvPicPr>
        <p:blipFill>
          <a:blip r:embed="rId4"/>
          <a:stretch>
            <a:fillRect/>
          </a:stretch>
        </p:blipFill>
        <p:spPr>
          <a:xfrm>
            <a:off x="1025911" y="1396329"/>
            <a:ext cx="9702190" cy="4539290"/>
          </a:xfrm>
          <a:prstGeom prst="rect">
            <a:avLst/>
          </a:prstGeom>
        </p:spPr>
      </p:pic>
      <p:pic>
        <p:nvPicPr>
          <p:cNvPr id="4" name="图片 3">
            <a:extLst>
              <a:ext uri="{FF2B5EF4-FFF2-40B4-BE49-F238E27FC236}">
                <a16:creationId xmlns:a16="http://schemas.microsoft.com/office/drawing/2014/main" id="{87230F7A-3E3A-8A0B-D25A-C674DF9F5510}"/>
              </a:ext>
            </a:extLst>
          </p:cNvPr>
          <p:cNvPicPr>
            <a:picLocks noChangeAspect="1"/>
          </p:cNvPicPr>
          <p:nvPr/>
        </p:nvPicPr>
        <p:blipFill>
          <a:blip r:embed="rId5"/>
          <a:stretch>
            <a:fillRect/>
          </a:stretch>
        </p:blipFill>
        <p:spPr>
          <a:xfrm>
            <a:off x="5877006" y="5576873"/>
            <a:ext cx="3176643" cy="525632"/>
          </a:xfrm>
          <a:prstGeom prst="rect">
            <a:avLst/>
          </a:prstGeom>
        </p:spPr>
      </p:pic>
      <p:pic>
        <p:nvPicPr>
          <p:cNvPr id="5" name="图片 4">
            <a:extLst>
              <a:ext uri="{FF2B5EF4-FFF2-40B4-BE49-F238E27FC236}">
                <a16:creationId xmlns:a16="http://schemas.microsoft.com/office/drawing/2014/main" id="{C4992B53-7534-A15D-570F-2BBE19E983E8}"/>
              </a:ext>
            </a:extLst>
          </p:cNvPr>
          <p:cNvPicPr>
            <a:picLocks noChangeAspect="1"/>
          </p:cNvPicPr>
          <p:nvPr/>
        </p:nvPicPr>
        <p:blipFill>
          <a:blip r:embed="rId6"/>
          <a:stretch>
            <a:fillRect/>
          </a:stretch>
        </p:blipFill>
        <p:spPr>
          <a:xfrm>
            <a:off x="9400951" y="5668692"/>
            <a:ext cx="2654300" cy="419100"/>
          </a:xfrm>
          <a:prstGeom prst="rect">
            <a:avLst/>
          </a:prstGeom>
        </p:spPr>
      </p:pic>
    </p:spTree>
    <p:extLst>
      <p:ext uri="{BB962C8B-B14F-4D97-AF65-F5344CB8AC3E}">
        <p14:creationId xmlns:p14="http://schemas.microsoft.com/office/powerpoint/2010/main" val="1445955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 Generative Models of Graphs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ieeexplore.ieee.org</a:t>
            </a:r>
            <a:r>
              <a:rPr lang="en" altLang="zh-CN" sz="1400" dirty="0">
                <a:latin typeface="微软雅黑" panose="020B0503020204020204" pitchFamily="34" charset="-122"/>
                <a:ea typeface="微软雅黑" panose="020B0503020204020204" pitchFamily="34" charset="-122"/>
              </a:rPr>
              <a:t>/document/9920219</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F149288A-9EF5-3381-72E1-A67FAF7862A1}"/>
              </a:ext>
            </a:extLst>
          </p:cNvPr>
          <p:cNvPicPr>
            <a:picLocks noChangeAspect="1"/>
          </p:cNvPicPr>
          <p:nvPr/>
        </p:nvPicPr>
        <p:blipFill>
          <a:blip r:embed="rId4"/>
          <a:stretch>
            <a:fillRect/>
          </a:stretch>
        </p:blipFill>
        <p:spPr>
          <a:xfrm>
            <a:off x="376553" y="1890859"/>
            <a:ext cx="11438893" cy="3428115"/>
          </a:xfrm>
          <a:prstGeom prst="rect">
            <a:avLst/>
          </a:prstGeom>
        </p:spPr>
      </p:pic>
      <p:sp>
        <p:nvSpPr>
          <p:cNvPr id="3" name="椭圆 2">
            <a:extLst>
              <a:ext uri="{FF2B5EF4-FFF2-40B4-BE49-F238E27FC236}">
                <a16:creationId xmlns:a16="http://schemas.microsoft.com/office/drawing/2014/main" id="{33351EC7-EB43-83C8-B40A-D982B1AE5841}"/>
              </a:ext>
            </a:extLst>
          </p:cNvPr>
          <p:cNvSpPr/>
          <p:nvPr/>
        </p:nvSpPr>
        <p:spPr>
          <a:xfrm>
            <a:off x="2109080" y="3012488"/>
            <a:ext cx="1545464" cy="592428"/>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85130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 Generative Models of Graphs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/pdf/2203.06714.pdf</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2D992B6-2A5C-01F3-2AFB-322B4D7A9E26}"/>
              </a:ext>
            </a:extLst>
          </p:cNvPr>
          <p:cNvPicPr>
            <a:picLocks noChangeAspect="1"/>
          </p:cNvPicPr>
          <p:nvPr/>
        </p:nvPicPr>
        <p:blipFill>
          <a:blip r:embed="rId4"/>
          <a:stretch>
            <a:fillRect/>
          </a:stretch>
        </p:blipFill>
        <p:spPr>
          <a:xfrm>
            <a:off x="546408" y="1307062"/>
            <a:ext cx="11065911" cy="4345393"/>
          </a:xfrm>
          <a:prstGeom prst="rect">
            <a:avLst/>
          </a:prstGeom>
        </p:spPr>
      </p:pic>
    </p:spTree>
    <p:extLst>
      <p:ext uri="{BB962C8B-B14F-4D97-AF65-F5344CB8AC3E}">
        <p14:creationId xmlns:p14="http://schemas.microsoft.com/office/powerpoint/2010/main" val="2791884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Autoencoder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/pdf/1611.07308.pdf</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5F2FBC7-A507-1153-DE89-3D49690C5439}"/>
              </a:ext>
            </a:extLst>
          </p:cNvPr>
          <p:cNvPicPr>
            <a:picLocks noChangeAspect="1"/>
          </p:cNvPicPr>
          <p:nvPr/>
        </p:nvPicPr>
        <p:blipFill>
          <a:blip r:embed="rId4"/>
          <a:stretch>
            <a:fillRect/>
          </a:stretch>
        </p:blipFill>
        <p:spPr>
          <a:xfrm>
            <a:off x="3947126" y="5279584"/>
            <a:ext cx="3370345" cy="473363"/>
          </a:xfrm>
          <a:prstGeom prst="rect">
            <a:avLst/>
          </a:prstGeom>
        </p:spPr>
      </p:pic>
      <p:pic>
        <p:nvPicPr>
          <p:cNvPr id="9" name="Picture 4" descr="Graph Convolutional Networks | Thomas Kipf | University of Amsterdam">
            <a:extLst>
              <a:ext uri="{FF2B5EF4-FFF2-40B4-BE49-F238E27FC236}">
                <a16:creationId xmlns:a16="http://schemas.microsoft.com/office/drawing/2014/main" id="{7193F80A-F54D-E45D-AACF-636DC98CCC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5298" y="1410023"/>
            <a:ext cx="6751749" cy="350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218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Normalizing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Flows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A43320A-A3B6-B0D0-E934-DA39730EA9C1}"/>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/pdf/1905.13177.pdf</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8E0775C-BE36-C1F9-8A0D-8CB0411F73F8}"/>
              </a:ext>
            </a:extLst>
          </p:cNvPr>
          <p:cNvPicPr>
            <a:picLocks noChangeAspect="1"/>
          </p:cNvPicPr>
          <p:nvPr/>
        </p:nvPicPr>
        <p:blipFill>
          <a:blip r:embed="rId4"/>
          <a:stretch>
            <a:fillRect/>
          </a:stretch>
        </p:blipFill>
        <p:spPr>
          <a:xfrm>
            <a:off x="2885905" y="1354588"/>
            <a:ext cx="5650208" cy="4522163"/>
          </a:xfrm>
          <a:prstGeom prst="rect">
            <a:avLst/>
          </a:prstGeom>
        </p:spPr>
      </p:pic>
    </p:spTree>
    <p:extLst>
      <p:ext uri="{BB962C8B-B14F-4D97-AF65-F5344CB8AC3E}">
        <p14:creationId xmlns:p14="http://schemas.microsoft.com/office/powerpoint/2010/main" val="2670443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Flows: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main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1CF4D530-6DE5-E0D0-70A3-8E399E4B0A49}"/>
              </a:ext>
            </a:extLst>
          </p:cNvPr>
          <p:cNvPicPr>
            <a:picLocks noChangeAspect="1"/>
          </p:cNvPicPr>
          <p:nvPr/>
        </p:nvPicPr>
        <p:blipFill>
          <a:blip r:embed="rId4"/>
          <a:stretch>
            <a:fillRect/>
          </a:stretch>
        </p:blipFill>
        <p:spPr>
          <a:xfrm>
            <a:off x="1367645" y="1560315"/>
            <a:ext cx="9456710" cy="4006038"/>
          </a:xfrm>
          <a:prstGeom prst="rect">
            <a:avLst/>
          </a:prstGeom>
        </p:spPr>
      </p:pic>
      <p:sp>
        <p:nvSpPr>
          <p:cNvPr id="6" name="文本框 5">
            <a:extLst>
              <a:ext uri="{FF2B5EF4-FFF2-40B4-BE49-F238E27FC236}">
                <a16:creationId xmlns:a16="http://schemas.microsoft.com/office/drawing/2014/main" id="{23E5D33F-9D80-8A47-671E-6A6506AAC4E0}"/>
              </a:ext>
            </a:extLst>
          </p:cNvPr>
          <p:cNvSpPr txBox="1"/>
          <p:nvPr/>
        </p:nvSpPr>
        <p:spPr>
          <a:xfrm>
            <a:off x="7058756" y="1248426"/>
            <a:ext cx="2258291" cy="369332"/>
          </a:xfrm>
          <a:prstGeom prst="rect">
            <a:avLst/>
          </a:prstGeom>
          <a:noFill/>
        </p:spPr>
        <p:txBody>
          <a:bodyPr wrap="square" rtlCol="0">
            <a:spAutoFit/>
          </a:bodyPr>
          <a:lstStyle/>
          <a:p>
            <a:r>
              <a:rPr kumimoji="1" lang="en-US" altLang="zh-CN" dirty="0"/>
              <a:t>Invertible</a:t>
            </a:r>
            <a:r>
              <a:rPr kumimoji="1" lang="zh-CN" altLang="en-US" dirty="0"/>
              <a:t> </a:t>
            </a:r>
            <a:r>
              <a:rPr kumimoji="1" lang="en-US" altLang="zh-CN" dirty="0"/>
              <a:t>function</a:t>
            </a:r>
            <a:endParaRPr kumimoji="1" lang="zh-CN" altLang="en-US" dirty="0"/>
          </a:p>
        </p:txBody>
      </p:sp>
      <p:sp>
        <p:nvSpPr>
          <p:cNvPr id="9" name="文本框 8">
            <a:extLst>
              <a:ext uri="{FF2B5EF4-FFF2-40B4-BE49-F238E27FC236}">
                <a16:creationId xmlns:a16="http://schemas.microsoft.com/office/drawing/2014/main" id="{F0CFA139-9844-659E-A97D-6CCFD3A861E5}"/>
              </a:ext>
            </a:extLst>
          </p:cNvPr>
          <p:cNvSpPr txBox="1"/>
          <p:nvPr/>
        </p:nvSpPr>
        <p:spPr>
          <a:xfrm>
            <a:off x="193964" y="6328260"/>
            <a:ext cx="8645236" cy="523220"/>
          </a:xfrm>
          <a:prstGeom prst="rect">
            <a:avLst/>
          </a:prstGeom>
          <a:noFill/>
        </p:spPr>
        <p:txBody>
          <a:bodyPr wrap="square" rtlCol="0">
            <a:spAutoFit/>
          </a:bodyPr>
          <a:lstStyle/>
          <a:p>
            <a:r>
              <a:rPr lang="en" altLang="zh-CN" sz="1400" dirty="0"/>
              <a:t>UC Berkeley -- Spring 2020 -- Deep Unsupervised Learning -- Pieter </a:t>
            </a:r>
            <a:r>
              <a:rPr lang="en" altLang="zh-CN" sz="1400" dirty="0" err="1"/>
              <a:t>Abbeel</a:t>
            </a:r>
            <a:r>
              <a:rPr lang="en" altLang="zh-CN" sz="1400" dirty="0"/>
              <a:t>, Peter Chen, Jonathan Ho, Aravind Srinivas, Alex Li, Wilson Yan -- L3 Flows</a:t>
            </a:r>
            <a:endParaRPr lang="zh-CN" altLang="en-US" sz="1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1BA705C9-4537-1876-ACC5-9E3DFC4C769E}"/>
              </a:ext>
            </a:extLst>
          </p:cNvPr>
          <p:cNvSpPr txBox="1"/>
          <p:nvPr/>
        </p:nvSpPr>
        <p:spPr>
          <a:xfrm>
            <a:off x="4004099" y="1248426"/>
            <a:ext cx="2258291" cy="369332"/>
          </a:xfrm>
          <a:prstGeom prst="rect">
            <a:avLst/>
          </a:prstGeom>
          <a:noFill/>
        </p:spPr>
        <p:txBody>
          <a:bodyPr wrap="square" rtlCol="0">
            <a:spAutoFit/>
          </a:bodyPr>
          <a:lstStyle/>
          <a:p>
            <a:r>
              <a:rPr kumimoji="1" lang="en-US" altLang="zh-CN" dirty="0"/>
              <a:t>Invertible</a:t>
            </a:r>
            <a:r>
              <a:rPr kumimoji="1" lang="zh-CN" altLang="en-US" dirty="0"/>
              <a:t> </a:t>
            </a:r>
            <a:r>
              <a:rPr kumimoji="1" lang="en-US" altLang="zh-CN" dirty="0"/>
              <a:t>function</a:t>
            </a:r>
            <a:endParaRPr kumimoji="1" lang="zh-CN" altLang="en-US" dirty="0"/>
          </a:p>
        </p:txBody>
      </p:sp>
      <p:sp>
        <p:nvSpPr>
          <p:cNvPr id="15" name="文本框 14">
            <a:extLst>
              <a:ext uri="{FF2B5EF4-FFF2-40B4-BE49-F238E27FC236}">
                <a16:creationId xmlns:a16="http://schemas.microsoft.com/office/drawing/2014/main" id="{EF2E7545-EB7D-2AF7-F093-6442ABCC1D96}"/>
              </a:ext>
            </a:extLst>
          </p:cNvPr>
          <p:cNvSpPr txBox="1"/>
          <p:nvPr/>
        </p:nvSpPr>
        <p:spPr>
          <a:xfrm>
            <a:off x="2078587" y="1243562"/>
            <a:ext cx="2258291" cy="369332"/>
          </a:xfrm>
          <a:prstGeom prst="rect">
            <a:avLst/>
          </a:prstGeom>
          <a:noFill/>
        </p:spPr>
        <p:txBody>
          <a:bodyPr wrap="square" rtlCol="0">
            <a:spAutoFit/>
          </a:bodyPr>
          <a:lstStyle/>
          <a:p>
            <a:r>
              <a:rPr kumimoji="1" lang="en-US" altLang="zh-CN" dirty="0"/>
              <a:t>Invertible</a:t>
            </a:r>
            <a:r>
              <a:rPr kumimoji="1" lang="zh-CN" altLang="en-US" dirty="0"/>
              <a:t> </a:t>
            </a:r>
            <a:r>
              <a:rPr kumimoji="1" lang="en-US" altLang="zh-CN" dirty="0"/>
              <a:t>function</a:t>
            </a:r>
            <a:endParaRPr kumimoji="1" lang="zh-CN" altLang="en-US" dirty="0"/>
          </a:p>
        </p:txBody>
      </p:sp>
      <p:pic>
        <p:nvPicPr>
          <p:cNvPr id="16" name="图片 15">
            <a:extLst>
              <a:ext uri="{FF2B5EF4-FFF2-40B4-BE49-F238E27FC236}">
                <a16:creationId xmlns:a16="http://schemas.microsoft.com/office/drawing/2014/main" id="{EDF93C31-3C2F-F443-FBC2-273911F03C46}"/>
              </a:ext>
            </a:extLst>
          </p:cNvPr>
          <p:cNvPicPr>
            <a:picLocks noChangeAspect="1"/>
          </p:cNvPicPr>
          <p:nvPr/>
        </p:nvPicPr>
        <p:blipFill>
          <a:blip r:embed="rId5"/>
          <a:stretch>
            <a:fillRect/>
          </a:stretch>
        </p:blipFill>
        <p:spPr>
          <a:xfrm>
            <a:off x="10449218" y="1741046"/>
            <a:ext cx="1500909" cy="1084896"/>
          </a:xfrm>
          <a:prstGeom prst="rect">
            <a:avLst/>
          </a:prstGeom>
        </p:spPr>
      </p:pic>
      <p:pic>
        <p:nvPicPr>
          <p:cNvPr id="17" name="图片 16">
            <a:extLst>
              <a:ext uri="{FF2B5EF4-FFF2-40B4-BE49-F238E27FC236}">
                <a16:creationId xmlns:a16="http://schemas.microsoft.com/office/drawing/2014/main" id="{78122D3D-80F8-053E-62EC-9F5B77A936A0}"/>
              </a:ext>
            </a:extLst>
          </p:cNvPr>
          <p:cNvPicPr>
            <a:picLocks noChangeAspect="1"/>
          </p:cNvPicPr>
          <p:nvPr/>
        </p:nvPicPr>
        <p:blipFill>
          <a:blip r:embed="rId6"/>
          <a:stretch>
            <a:fillRect/>
          </a:stretch>
        </p:blipFill>
        <p:spPr>
          <a:xfrm>
            <a:off x="401289" y="2283494"/>
            <a:ext cx="825500" cy="838200"/>
          </a:xfrm>
          <a:prstGeom prst="rect">
            <a:avLst/>
          </a:prstGeom>
        </p:spPr>
      </p:pic>
    </p:spTree>
    <p:extLst>
      <p:ext uri="{BB962C8B-B14F-4D97-AF65-F5344CB8AC3E}">
        <p14:creationId xmlns:p14="http://schemas.microsoft.com/office/powerpoint/2010/main" val="582283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19874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Invertible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RealNVP</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矩形 4">
            <a:extLst>
              <a:ext uri="{FF2B5EF4-FFF2-40B4-BE49-F238E27FC236}">
                <a16:creationId xmlns:a16="http://schemas.microsoft.com/office/drawing/2014/main" id="{F507C00B-8B02-5206-6659-DBF7578C8FAD}"/>
              </a:ext>
            </a:extLst>
          </p:cNvPr>
          <p:cNvSpPr/>
          <p:nvPr/>
        </p:nvSpPr>
        <p:spPr>
          <a:xfrm>
            <a:off x="1025912" y="4467073"/>
            <a:ext cx="3283540" cy="842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descr="图示&#10;&#10;描述已自动生成">
            <a:extLst>
              <a:ext uri="{FF2B5EF4-FFF2-40B4-BE49-F238E27FC236}">
                <a16:creationId xmlns:a16="http://schemas.microsoft.com/office/drawing/2014/main" id="{0FD1AE5F-0440-4F7B-4D02-9B23EF657933}"/>
              </a:ext>
            </a:extLst>
          </p:cNvPr>
          <p:cNvPicPr>
            <a:picLocks noChangeAspect="1"/>
          </p:cNvPicPr>
          <p:nvPr/>
        </p:nvPicPr>
        <p:blipFill>
          <a:blip r:embed="rId4"/>
          <a:stretch>
            <a:fillRect/>
          </a:stretch>
        </p:blipFill>
        <p:spPr>
          <a:xfrm>
            <a:off x="1051155" y="1874126"/>
            <a:ext cx="10195544" cy="3247573"/>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7BA1B82-0771-3372-67D6-FDDD961F0002}"/>
                  </a:ext>
                </a:extLst>
              </p:cNvPr>
              <p:cNvSpPr txBox="1"/>
              <p:nvPr/>
            </p:nvSpPr>
            <p:spPr>
              <a:xfrm>
                <a:off x="1576927" y="5328343"/>
                <a:ext cx="4572000" cy="648254"/>
              </a:xfrm>
              <a:prstGeom prst="rect">
                <a:avLst/>
              </a:prstGeom>
              <a:noFill/>
            </p:spPr>
            <p:txBody>
              <a:bodyPr wrap="square">
                <a:spAutoFit/>
              </a:bodyPr>
              <a:lstStyle/>
              <a:p>
                <a:pPr indent="266700"/>
                <a14:m>
                  <m:oMathPara xmlns:m="http://schemas.openxmlformats.org/officeDocument/2006/math">
                    <m:oMathParaPr>
                      <m:jc m:val="centerGroup"/>
                    </m:oMathParaPr>
                    <m:oMath xmlns:m="http://schemas.openxmlformats.org/officeDocument/2006/math">
                      <m:sSub>
                        <m:sSubPr>
                          <m:ctrlPr>
                            <a:rPr lang="zh-CN" altLang="zh-CN" sz="16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exp</m:t>
                          </m:r>
                        </m:fName>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2</m:t>
                                      </m:r>
                                    </m:sub>
                                  </m:sSub>
                                </m:e>
                              </m:d>
                            </m:e>
                          </m:d>
                        </m:e>
                      </m:func>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a:p>
                <a:pPr indent="266700"/>
                <a14:m>
                  <m:oMathPara xmlns:m="http://schemas.openxmlformats.org/officeDocument/2006/math">
                    <m:oMathParaPr>
                      <m:jc m:val="centerGroup"/>
                    </m:oMathParaPr>
                    <m:oMath xmlns:m="http://schemas.openxmlformats.org/officeDocument/2006/math">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exp</m:t>
                          </m:r>
                        </m:fName>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1</m:t>
                                      </m:r>
                                    </m:sub>
                                  </m:sSub>
                                </m:e>
                              </m:d>
                            </m:e>
                          </m:d>
                        </m:e>
                      </m:func>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𝑡</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1</m:t>
                              </m:r>
                            </m:sub>
                          </m:sSub>
                        </m:e>
                      </m:d>
                    </m:oMath>
                  </m:oMathPara>
                </a14:m>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 name="文本框 3">
                <a:extLst>
                  <a:ext uri="{FF2B5EF4-FFF2-40B4-BE49-F238E27FC236}">
                    <a16:creationId xmlns:a16="http://schemas.microsoft.com/office/drawing/2014/main" id="{07BA1B82-0771-3372-67D6-FDDD961F0002}"/>
                  </a:ext>
                </a:extLst>
              </p:cNvPr>
              <p:cNvSpPr txBox="1">
                <a:spLocks noRot="1" noChangeAspect="1" noMove="1" noResize="1" noEditPoints="1" noAdjustHandles="1" noChangeArrowheads="1" noChangeShapeType="1" noTextEdit="1"/>
              </p:cNvSpPr>
              <p:nvPr/>
            </p:nvSpPr>
            <p:spPr>
              <a:xfrm>
                <a:off x="1576927" y="5328343"/>
                <a:ext cx="4572000" cy="648254"/>
              </a:xfrm>
              <a:prstGeom prst="rect">
                <a:avLst/>
              </a:prstGeom>
              <a:blipFill>
                <a:blip r:embed="rId5"/>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9A096EB-F3BC-DC8D-1516-93C8B5D49854}"/>
              </a:ext>
            </a:extLst>
          </p:cNvPr>
          <p:cNvSpPr txBox="1"/>
          <p:nvPr/>
        </p:nvSpPr>
        <p:spPr>
          <a:xfrm>
            <a:off x="635619" y="6309150"/>
            <a:ext cx="7803884" cy="369332"/>
          </a:xfrm>
          <a:prstGeom prst="rect">
            <a:avLst/>
          </a:prstGeom>
          <a:noFill/>
        </p:spPr>
        <p:txBody>
          <a:bodyPr wrap="square">
            <a:spAutoFit/>
          </a:bodyPr>
          <a:lstStyle/>
          <a:p>
            <a:r>
              <a:rPr lang="zh-CN" altLang="en-US" dirty="0">
                <a:hlinkClick r:id="rId6"/>
              </a:rPr>
              <a:t>https://arxiv.org/pdf/1605.08803.pdf</a:t>
            </a:r>
            <a:r>
              <a:rPr lang="zh-CN" altLang="en-US" dirty="0"/>
              <a:t>，</a:t>
            </a:r>
            <a:r>
              <a:rPr lang="en" altLang="zh-CN" dirty="0"/>
              <a:t>DENSITY ESTIMATION USING REAL NVP</a:t>
            </a: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56AC799-7237-926C-3584-F464C0072CE3}"/>
                  </a:ext>
                </a:extLst>
              </p:cNvPr>
              <p:cNvSpPr txBox="1"/>
              <p:nvPr/>
            </p:nvSpPr>
            <p:spPr>
              <a:xfrm>
                <a:off x="5824248" y="5328343"/>
                <a:ext cx="4572000" cy="648254"/>
              </a:xfrm>
              <a:prstGeom prst="rect">
                <a:avLst/>
              </a:prstGeom>
              <a:noFill/>
            </p:spPr>
            <p:txBody>
              <a:bodyPr wrap="square">
                <a:spAutoFit/>
              </a:bodyPr>
              <a:lstStyle/>
              <a:p>
                <a:pPr indent="266700"/>
                <a14:m>
                  <m:oMathPara xmlns:m="http://schemas.openxmlformats.org/officeDocument/2006/math">
                    <m:oMathParaPr>
                      <m:jc m:val="centerGroup"/>
                    </m:oMathParaPr>
                    <m:oMath xmlns:m="http://schemas.openxmlformats.org/officeDocument/2006/math">
                      <m:sSub>
                        <m:sSubPr>
                          <m:ctrlPr>
                            <a:rPr lang="zh-CN" altLang="zh-CN" sz="16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1600" b="0" i="1" smtClean="0">
                              <a:effectLst/>
                              <a:latin typeface="Cambria Math" panose="02040503050406030204" pitchFamily="18" charset="0"/>
                              <a:ea typeface="宋体" panose="02010600030101010101" pitchFamily="2" charset="-122"/>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600" b="0" i="1"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𝑡</m:t>
                              </m:r>
                            </m:e>
                            <m:sub>
                              <m:r>
                                <a:rPr lang="en-US" altLang="zh-CN" sz="1600">
                                  <a:latin typeface="Cambria Math" panose="02040503050406030204" pitchFamily="18" charset="0"/>
                                  <a:cs typeface="Times New Roman" panose="02020603050405020304" pitchFamily="18" charset="0"/>
                                </a:rPr>
                                <m:t>2</m:t>
                              </m:r>
                            </m:sub>
                          </m:sSub>
                          <m:d>
                            <m:d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𝑦</m:t>
                                  </m:r>
                                </m:e>
                                <m:sub>
                                  <m:r>
                                    <a:rPr lang="en-US" altLang="zh-CN" sz="1600">
                                      <a:latin typeface="Cambria Math" panose="02040503050406030204" pitchFamily="18" charset="0"/>
                                      <a:cs typeface="Times New Roman" panose="02020603050405020304" pitchFamily="18" charset="0"/>
                                    </a:rPr>
                                    <m:t>1</m:t>
                                  </m:r>
                                </m:sub>
                              </m:sSub>
                            </m:e>
                          </m:d>
                        </m:e>
                      </m:d>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exp</m:t>
                          </m:r>
                        </m:fName>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2</m:t>
                                  </m:r>
                                </m:sub>
                              </m:sSub>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𝑦</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1</m:t>
                                      </m:r>
                                    </m:sub>
                                  </m:sSub>
                                </m:e>
                              </m:d>
                            </m:e>
                          </m:d>
                        </m:e>
                      </m:func>
                    </m:oMath>
                  </m:oMathPara>
                </a14:m>
                <a:endParaRPr lang="en-US" altLang="zh-CN" sz="1600" i="1" dirty="0">
                  <a:effectLst/>
                  <a:latin typeface="Cambria Math" panose="02040503050406030204" pitchFamily="18" charset="0"/>
                  <a:ea typeface="宋体" panose="02010600030101010101" pitchFamily="2" charset="-122"/>
                  <a:cs typeface="Times New Roman" panose="02020603050405020304" pitchFamily="18" charset="0"/>
                </a:endParaRPr>
              </a:p>
              <a:p>
                <a:pPr indent="266700"/>
                <a14:m>
                  <m:oMathPara xmlns:m="http://schemas.openxmlformats.org/officeDocument/2006/math">
                    <m:oMathParaPr>
                      <m:jc m:val="centerGroup"/>
                    </m:oMathParaPr>
                    <m:oMath xmlns:m="http://schemas.openxmlformats.org/officeDocument/2006/math">
                      <m:sSub>
                        <m:sSubPr>
                          <m:ctrlPr>
                            <a:rPr lang="zh-CN" altLang="zh-CN" sz="16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0" i="1"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effectLst/>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600" b="0" i="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𝑡</m:t>
                          </m:r>
                        </m:e>
                        <m:sub>
                          <m:r>
                            <a:rPr lang="en-US" altLang="zh-CN" sz="1600">
                              <a:latin typeface="Cambria Math" panose="02040503050406030204" pitchFamily="18" charset="0"/>
                              <a:cs typeface="Times New Roman" panose="02020603050405020304" pitchFamily="18" charset="0"/>
                            </a:rPr>
                            <m:t>1</m:t>
                          </m:r>
                        </m:sub>
                      </m:sSub>
                      <m:r>
                        <a:rPr lang="en-US" altLang="zh-CN" sz="1600">
                          <a:latin typeface="Cambria Math" panose="02040503050406030204" pitchFamily="18" charset="0"/>
                          <a:cs typeface="Times New Roman" panose="02020603050405020304" pitchFamily="18" charset="0"/>
                        </a:rPr>
                        <m:t>(</m:t>
                      </m:r>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𝑥</m:t>
                          </m:r>
                        </m:e>
                        <m:sub>
                          <m:r>
                            <a:rPr lang="en-US" altLang="zh-CN" sz="1600">
                              <a:latin typeface="Cambria Math" panose="02040503050406030204" pitchFamily="18" charset="0"/>
                              <a:cs typeface="Times New Roman" panose="02020603050405020304" pitchFamily="18" charset="0"/>
                            </a:rPr>
                            <m:t>2</m:t>
                          </m:r>
                        </m:sub>
                      </m:sSub>
                      <m:r>
                        <a:rPr lang="en-US" altLang="zh-CN" sz="1600">
                          <a:latin typeface="Cambria Math" panose="02040503050406030204" pitchFamily="18" charset="0"/>
                          <a:cs typeface="Times New Roman" panose="02020603050405020304" pitchFamily="18" charset="0"/>
                        </a:rPr>
                        <m:t>)</m:t>
                      </m:r>
                      <m:r>
                        <a:rPr lang="en-US" altLang="zh-CN" sz="1600" b="0" i="0" smtClean="0">
                          <a:latin typeface="Cambria Math" panose="02040503050406030204" pitchFamily="18" charset="0"/>
                          <a:cs typeface="Times New Roman" panose="02020603050405020304" pitchFamily="18" charset="0"/>
                        </a:rPr>
                        <m:t>)</m:t>
                      </m:r>
                      <m:r>
                        <a:rPr lang="en-US" altLang="zh-CN" sz="1600">
                          <a:latin typeface="Cambria Math" panose="02040503050406030204" pitchFamily="18" charset="0"/>
                          <a:cs typeface="Times New Roman" panose="02020603050405020304" pitchFamily="18" charset="0"/>
                        </a:rPr>
                        <m:t>⨂</m:t>
                      </m:r>
                      <m:func>
                        <m:func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a:effectLst/>
                              <a:latin typeface="Cambria Math" panose="02040503050406030204" pitchFamily="18" charset="0"/>
                              <a:ea typeface="宋体" panose="02010600030101010101" pitchFamily="2" charset="-122"/>
                              <a:cs typeface="Times New Roman" panose="02020603050405020304" pitchFamily="18" charset="0"/>
                            </a:rPr>
                            <m:t>exp</m:t>
                          </m:r>
                        </m:fName>
                        <m:e>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𝑠</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1</m:t>
                                  </m:r>
                                </m:sub>
                              </m:sSub>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effectLst/>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sz="1600">
                                          <a:effectLst/>
                                          <a:latin typeface="Cambria Math" panose="02040503050406030204" pitchFamily="18" charset="0"/>
                                          <a:ea typeface="宋体" panose="02010600030101010101" pitchFamily="2" charset="-122"/>
                                          <a:cs typeface="Times New Roman" panose="02020603050405020304" pitchFamily="18" charset="0"/>
                                        </a:rPr>
                                        <m:t>2</m:t>
                                      </m:r>
                                    </m:sub>
                                  </m:sSub>
                                </m:e>
                              </m:d>
                            </m:e>
                          </m:d>
                        </m:e>
                      </m:func>
                    </m:oMath>
                  </m:oMathPara>
                </a14:m>
                <a:endParaRPr lang="zh-CN" altLang="zh-CN" sz="2000" dirty="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 name="文本框 2">
                <a:extLst>
                  <a:ext uri="{FF2B5EF4-FFF2-40B4-BE49-F238E27FC236}">
                    <a16:creationId xmlns:a16="http://schemas.microsoft.com/office/drawing/2014/main" id="{B56AC799-7237-926C-3584-F464C0072CE3}"/>
                  </a:ext>
                </a:extLst>
              </p:cNvPr>
              <p:cNvSpPr txBox="1">
                <a:spLocks noRot="1" noChangeAspect="1" noMove="1" noResize="1" noEditPoints="1" noAdjustHandles="1" noChangeArrowheads="1" noChangeShapeType="1" noTextEdit="1"/>
              </p:cNvSpPr>
              <p:nvPr/>
            </p:nvSpPr>
            <p:spPr>
              <a:xfrm>
                <a:off x="5824248" y="5328343"/>
                <a:ext cx="4572000" cy="648254"/>
              </a:xfrm>
              <a:prstGeom prst="rect">
                <a:avLst/>
              </a:prstGeom>
              <a:blipFill>
                <a:blip r:embed="rId7"/>
                <a:stretch>
                  <a:fillRect b="-38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4089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86128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Reversible Graph Neural Networks(</a:t>
            </a:r>
            <a:r>
              <a:rPr lang="en-US" altLang="zh-CN" sz="3600" dirty="0" err="1">
                <a:solidFill>
                  <a:srgbClr val="C00000"/>
                </a:solidFill>
                <a:latin typeface="微软雅黑" panose="020B0503020204020204" pitchFamily="34" charset="-122"/>
                <a:ea typeface="微软雅黑" panose="020B0503020204020204" pitchFamily="34" charset="-122"/>
              </a:rPr>
              <a:t>GRevNets</a:t>
            </a:r>
            <a:r>
              <a:rPr lang="en-US" altLang="zh-CN" sz="3600" dirty="0">
                <a:solidFill>
                  <a:srgbClr val="C00000"/>
                </a:solidFill>
                <a:latin typeface="微软雅黑" panose="020B0503020204020204" pitchFamily="34" charset="-122"/>
                <a:ea typeface="微软雅黑" panose="020B0503020204020204" pitchFamily="34" charset="-122"/>
              </a:rPr>
              <a: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r>
              <a:rPr lang="en" altLang="zh-CN" sz="2000" dirty="0"/>
              <a:t>https://</a:t>
            </a:r>
            <a:r>
              <a:rPr lang="en" altLang="zh-CN" sz="2000" dirty="0" err="1"/>
              <a:t>arxiv.org</a:t>
            </a:r>
            <a:r>
              <a:rPr lang="en" altLang="zh-CN" sz="2000" dirty="0"/>
              <a:t>/pdf/1905.13177.pdf</a:t>
            </a:r>
            <a:endParaRPr lang="zh-CN" altLang="en-US"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19EFB6D-204F-0FE8-3367-C52E9D4DE8AB}"/>
              </a:ext>
            </a:extLst>
          </p:cNvPr>
          <p:cNvPicPr>
            <a:picLocks noChangeAspect="1"/>
          </p:cNvPicPr>
          <p:nvPr/>
        </p:nvPicPr>
        <p:blipFill>
          <a:blip r:embed="rId4"/>
          <a:stretch>
            <a:fillRect/>
          </a:stretch>
        </p:blipFill>
        <p:spPr>
          <a:xfrm>
            <a:off x="1025910" y="1307062"/>
            <a:ext cx="9016991" cy="4477929"/>
          </a:xfrm>
          <a:prstGeom prst="rect">
            <a:avLst/>
          </a:prstGeom>
        </p:spPr>
      </p:pic>
    </p:spTree>
    <p:extLst>
      <p:ext uri="{BB962C8B-B14F-4D97-AF65-F5344CB8AC3E}">
        <p14:creationId xmlns:p14="http://schemas.microsoft.com/office/powerpoint/2010/main" val="532626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06306"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Reversible Graph Neural Networks(</a:t>
            </a:r>
            <a:r>
              <a:rPr lang="en-US" altLang="zh-CN" sz="3600" dirty="0" err="1">
                <a:solidFill>
                  <a:srgbClr val="C00000"/>
                </a:solidFill>
                <a:latin typeface="微软雅黑" panose="020B0503020204020204" pitchFamily="34" charset="-122"/>
                <a:ea typeface="微软雅黑" panose="020B0503020204020204" pitchFamily="34" charset="-122"/>
              </a:rPr>
              <a:t>GRevNets</a:t>
            </a:r>
            <a:r>
              <a:rPr lang="en-US" altLang="zh-CN" sz="3600" dirty="0">
                <a:solidFill>
                  <a:srgbClr val="C00000"/>
                </a:solidFill>
                <a:latin typeface="微软雅黑" panose="020B0503020204020204" pitchFamily="34" charset="-122"/>
                <a:ea typeface="微软雅黑" panose="020B0503020204020204" pitchFamily="34" charset="-122"/>
              </a:rPr>
              <a: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r>
              <a:rPr lang="en" altLang="zh-CN" sz="2000" dirty="0"/>
              <a:t>https://</a:t>
            </a:r>
            <a:r>
              <a:rPr lang="en" altLang="zh-CN" sz="2000" dirty="0" err="1"/>
              <a:t>arxiv.org</a:t>
            </a:r>
            <a:r>
              <a:rPr lang="en" altLang="zh-CN" sz="2000" dirty="0"/>
              <a:t>/pdf/1905.13177.pdf</a:t>
            </a:r>
            <a:endParaRPr lang="zh-CN" altLang="en-US"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19EFB6D-204F-0FE8-3367-C52E9D4DE8AB}"/>
              </a:ext>
            </a:extLst>
          </p:cNvPr>
          <p:cNvPicPr>
            <a:picLocks noChangeAspect="1"/>
          </p:cNvPicPr>
          <p:nvPr/>
        </p:nvPicPr>
        <p:blipFill>
          <a:blip r:embed="rId4"/>
          <a:stretch>
            <a:fillRect/>
          </a:stretch>
        </p:blipFill>
        <p:spPr>
          <a:xfrm>
            <a:off x="814039" y="1171940"/>
            <a:ext cx="7470182" cy="3709768"/>
          </a:xfrm>
          <a:prstGeom prst="rect">
            <a:avLst/>
          </a:prstGeom>
        </p:spPr>
      </p:pic>
      <p:pic>
        <p:nvPicPr>
          <p:cNvPr id="2" name="图片 1">
            <a:extLst>
              <a:ext uri="{FF2B5EF4-FFF2-40B4-BE49-F238E27FC236}">
                <a16:creationId xmlns:a16="http://schemas.microsoft.com/office/drawing/2014/main" id="{D8E4B88A-DE1C-0662-4F23-0BA57CE72568}"/>
              </a:ext>
            </a:extLst>
          </p:cNvPr>
          <p:cNvPicPr>
            <a:picLocks noChangeAspect="1"/>
          </p:cNvPicPr>
          <p:nvPr/>
        </p:nvPicPr>
        <p:blipFill>
          <a:blip r:embed="rId5"/>
          <a:stretch>
            <a:fillRect/>
          </a:stretch>
        </p:blipFill>
        <p:spPr>
          <a:xfrm>
            <a:off x="3261018" y="4970787"/>
            <a:ext cx="7772400" cy="1042638"/>
          </a:xfrm>
          <a:prstGeom prst="rect">
            <a:avLst/>
          </a:prstGeom>
        </p:spPr>
      </p:pic>
    </p:spTree>
    <p:extLst>
      <p:ext uri="{BB962C8B-B14F-4D97-AF65-F5344CB8AC3E}">
        <p14:creationId xmlns:p14="http://schemas.microsoft.com/office/powerpoint/2010/main" val="3639434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Complete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Generation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Pipeline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r>
              <a:rPr lang="en" altLang="zh-CN" sz="2000" dirty="0"/>
              <a:t>https://</a:t>
            </a:r>
            <a:r>
              <a:rPr lang="en" altLang="zh-CN" sz="2000" dirty="0" err="1"/>
              <a:t>arxiv.org</a:t>
            </a:r>
            <a:r>
              <a:rPr lang="en" altLang="zh-CN" sz="2000" dirty="0"/>
              <a:t>/pdf/1905.13177.pdf</a:t>
            </a:r>
            <a:endParaRPr lang="zh-CN" altLang="en-US"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B1E6870-F2C2-A40E-3CB2-3B28242A42F5}"/>
              </a:ext>
            </a:extLst>
          </p:cNvPr>
          <p:cNvPicPr>
            <a:picLocks noChangeAspect="1"/>
          </p:cNvPicPr>
          <p:nvPr/>
        </p:nvPicPr>
        <p:blipFill>
          <a:blip r:embed="rId4"/>
          <a:stretch>
            <a:fillRect/>
          </a:stretch>
        </p:blipFill>
        <p:spPr>
          <a:xfrm>
            <a:off x="1025910" y="1082800"/>
            <a:ext cx="4330700" cy="4749800"/>
          </a:xfrm>
          <a:prstGeom prst="rect">
            <a:avLst/>
          </a:prstGeom>
        </p:spPr>
      </p:pic>
      <p:pic>
        <p:nvPicPr>
          <p:cNvPr id="5" name="图片 4">
            <a:extLst>
              <a:ext uri="{FF2B5EF4-FFF2-40B4-BE49-F238E27FC236}">
                <a16:creationId xmlns:a16="http://schemas.microsoft.com/office/drawing/2014/main" id="{9C869AFE-BF57-D726-C2A3-1041C4255FCD}"/>
              </a:ext>
            </a:extLst>
          </p:cNvPr>
          <p:cNvPicPr>
            <a:picLocks noChangeAspect="1"/>
          </p:cNvPicPr>
          <p:nvPr/>
        </p:nvPicPr>
        <p:blipFill>
          <a:blip r:embed="rId5"/>
          <a:stretch>
            <a:fillRect/>
          </a:stretch>
        </p:blipFill>
        <p:spPr>
          <a:xfrm>
            <a:off x="6097642" y="2742485"/>
            <a:ext cx="6062256" cy="916075"/>
          </a:xfrm>
          <a:prstGeom prst="rect">
            <a:avLst/>
          </a:prstGeom>
        </p:spPr>
      </p:pic>
      <p:pic>
        <p:nvPicPr>
          <p:cNvPr id="6" name="图片 5">
            <a:extLst>
              <a:ext uri="{FF2B5EF4-FFF2-40B4-BE49-F238E27FC236}">
                <a16:creationId xmlns:a16="http://schemas.microsoft.com/office/drawing/2014/main" id="{D0529BAC-4A39-22C7-AD71-CD88846F0332}"/>
              </a:ext>
            </a:extLst>
          </p:cNvPr>
          <p:cNvPicPr>
            <a:picLocks noChangeAspect="1"/>
          </p:cNvPicPr>
          <p:nvPr/>
        </p:nvPicPr>
        <p:blipFill>
          <a:blip r:embed="rId6"/>
          <a:stretch>
            <a:fillRect/>
          </a:stretch>
        </p:blipFill>
        <p:spPr>
          <a:xfrm>
            <a:off x="6338242" y="3928465"/>
            <a:ext cx="3886333" cy="659029"/>
          </a:xfrm>
          <a:prstGeom prst="rect">
            <a:avLst/>
          </a:prstGeom>
        </p:spPr>
      </p:pic>
    </p:spTree>
    <p:extLst>
      <p:ext uri="{BB962C8B-B14F-4D97-AF65-F5344CB8AC3E}">
        <p14:creationId xmlns:p14="http://schemas.microsoft.com/office/powerpoint/2010/main" val="3329034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 – supervised 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r>
              <a:rPr lang="en" altLang="zh-CN" sz="2000" dirty="0"/>
              <a:t>https://</a:t>
            </a:r>
            <a:r>
              <a:rPr lang="en" altLang="zh-CN" sz="2000" dirty="0" err="1"/>
              <a:t>arxiv.org</a:t>
            </a:r>
            <a:r>
              <a:rPr lang="en" altLang="zh-CN" sz="2000" dirty="0"/>
              <a:t>/pdf/1905.13177.pdf</a:t>
            </a:r>
            <a:endParaRPr lang="zh-CN" altLang="en-US" sz="20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79A0987-F90E-E5D5-739C-4F20978DCE50}"/>
              </a:ext>
            </a:extLst>
          </p:cNvPr>
          <p:cNvPicPr>
            <a:picLocks noChangeAspect="1"/>
          </p:cNvPicPr>
          <p:nvPr/>
        </p:nvPicPr>
        <p:blipFill>
          <a:blip r:embed="rId4"/>
          <a:stretch>
            <a:fillRect/>
          </a:stretch>
        </p:blipFill>
        <p:spPr>
          <a:xfrm>
            <a:off x="2209800" y="1228035"/>
            <a:ext cx="7772400" cy="4648715"/>
          </a:xfrm>
          <a:prstGeom prst="rect">
            <a:avLst/>
          </a:prstGeom>
        </p:spPr>
      </p:pic>
    </p:spTree>
    <p:extLst>
      <p:ext uri="{BB962C8B-B14F-4D97-AF65-F5344CB8AC3E}">
        <p14:creationId xmlns:p14="http://schemas.microsoft.com/office/powerpoint/2010/main" val="25479677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 – graph generation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r>
              <a:rPr lang="en" altLang="zh-CN" sz="2000" dirty="0"/>
              <a:t>https://</a:t>
            </a:r>
            <a:r>
              <a:rPr lang="en" altLang="zh-CN" sz="2000" dirty="0" err="1"/>
              <a:t>arxiv.org</a:t>
            </a:r>
            <a:r>
              <a:rPr lang="en" altLang="zh-CN" sz="2000" dirty="0"/>
              <a:t>/pdf/1905.13177.pdf</a:t>
            </a:r>
            <a:endParaRPr lang="zh-CN" altLang="en-US" sz="2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CEF6CDB-46D4-356F-F386-1960D919557A}"/>
              </a:ext>
            </a:extLst>
          </p:cNvPr>
          <p:cNvPicPr>
            <a:picLocks noChangeAspect="1"/>
          </p:cNvPicPr>
          <p:nvPr/>
        </p:nvPicPr>
        <p:blipFill>
          <a:blip r:embed="rId4"/>
          <a:stretch>
            <a:fillRect/>
          </a:stretch>
        </p:blipFill>
        <p:spPr>
          <a:xfrm>
            <a:off x="1806843" y="1182661"/>
            <a:ext cx="9007221" cy="4919831"/>
          </a:xfrm>
          <a:prstGeom prst="rect">
            <a:avLst/>
          </a:prstGeom>
        </p:spPr>
      </p:pic>
    </p:spTree>
    <p:extLst>
      <p:ext uri="{BB962C8B-B14F-4D97-AF65-F5344CB8AC3E}">
        <p14:creationId xmlns:p14="http://schemas.microsoft.com/office/powerpoint/2010/main" val="1917940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 – graph generation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r>
              <a:rPr lang="en" altLang="zh-CN" sz="2000" dirty="0"/>
              <a:t>https://</a:t>
            </a:r>
            <a:r>
              <a:rPr lang="en" altLang="zh-CN" sz="2000" dirty="0" err="1"/>
              <a:t>arxiv.org</a:t>
            </a:r>
            <a:r>
              <a:rPr lang="en" altLang="zh-CN" sz="2000" dirty="0"/>
              <a:t>/pdf/1905.13177.pdf</a:t>
            </a:r>
            <a:endParaRPr lang="zh-CN" altLang="en-US" sz="20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0174BB8-72C8-041A-8E63-E586FC094E0B}"/>
              </a:ext>
            </a:extLst>
          </p:cNvPr>
          <p:cNvPicPr>
            <a:picLocks noChangeAspect="1"/>
          </p:cNvPicPr>
          <p:nvPr/>
        </p:nvPicPr>
        <p:blipFill>
          <a:blip r:embed="rId4"/>
          <a:stretch>
            <a:fillRect/>
          </a:stretch>
        </p:blipFill>
        <p:spPr>
          <a:xfrm>
            <a:off x="2402832" y="1307063"/>
            <a:ext cx="7772400" cy="1268800"/>
          </a:xfrm>
          <a:prstGeom prst="rect">
            <a:avLst/>
          </a:prstGeom>
        </p:spPr>
      </p:pic>
      <p:pic>
        <p:nvPicPr>
          <p:cNvPr id="3" name="图片 2">
            <a:extLst>
              <a:ext uri="{FF2B5EF4-FFF2-40B4-BE49-F238E27FC236}">
                <a16:creationId xmlns:a16="http://schemas.microsoft.com/office/drawing/2014/main" id="{8CD42C05-DEDA-3CCC-6555-81531795297F}"/>
              </a:ext>
            </a:extLst>
          </p:cNvPr>
          <p:cNvPicPr>
            <a:picLocks noChangeAspect="1"/>
          </p:cNvPicPr>
          <p:nvPr/>
        </p:nvPicPr>
        <p:blipFill>
          <a:blip r:embed="rId5"/>
          <a:stretch>
            <a:fillRect/>
          </a:stretch>
        </p:blipFill>
        <p:spPr>
          <a:xfrm>
            <a:off x="1025910" y="2886450"/>
            <a:ext cx="9990034" cy="2905467"/>
          </a:xfrm>
          <a:prstGeom prst="rect">
            <a:avLst/>
          </a:prstGeom>
        </p:spPr>
      </p:pic>
    </p:spTree>
    <p:extLst>
      <p:ext uri="{BB962C8B-B14F-4D97-AF65-F5344CB8AC3E}">
        <p14:creationId xmlns:p14="http://schemas.microsoft.com/office/powerpoint/2010/main" val="2888532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 – graph generation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r>
              <a:rPr lang="en" altLang="zh-CN" sz="2000" dirty="0"/>
              <a:t>https://</a:t>
            </a:r>
            <a:r>
              <a:rPr lang="en" altLang="zh-CN" sz="2000" dirty="0" err="1"/>
              <a:t>arxiv.org</a:t>
            </a:r>
            <a:r>
              <a:rPr lang="en" altLang="zh-CN" sz="2000" dirty="0"/>
              <a:t>/pdf/1905.13177.pdf</a:t>
            </a:r>
            <a:endParaRPr lang="zh-CN" altLang="en-US" sz="20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ACCDE8B-8DE7-5DBE-9D07-5F28A85869A0}"/>
              </a:ext>
            </a:extLst>
          </p:cNvPr>
          <p:cNvPicPr>
            <a:picLocks noChangeAspect="1"/>
          </p:cNvPicPr>
          <p:nvPr/>
        </p:nvPicPr>
        <p:blipFill>
          <a:blip r:embed="rId4"/>
          <a:stretch>
            <a:fillRect/>
          </a:stretch>
        </p:blipFill>
        <p:spPr>
          <a:xfrm>
            <a:off x="724829" y="2804620"/>
            <a:ext cx="9960402" cy="3195451"/>
          </a:xfrm>
          <a:prstGeom prst="rect">
            <a:avLst/>
          </a:prstGeom>
        </p:spPr>
      </p:pic>
      <p:pic>
        <p:nvPicPr>
          <p:cNvPr id="3" name="图片 2">
            <a:extLst>
              <a:ext uri="{FF2B5EF4-FFF2-40B4-BE49-F238E27FC236}">
                <a16:creationId xmlns:a16="http://schemas.microsoft.com/office/drawing/2014/main" id="{99D263EB-C5DB-8CF6-85A5-2E770A5FE094}"/>
              </a:ext>
            </a:extLst>
          </p:cNvPr>
          <p:cNvPicPr>
            <a:picLocks noChangeAspect="1"/>
          </p:cNvPicPr>
          <p:nvPr/>
        </p:nvPicPr>
        <p:blipFill>
          <a:blip r:embed="rId5"/>
          <a:stretch>
            <a:fillRect/>
          </a:stretch>
        </p:blipFill>
        <p:spPr>
          <a:xfrm>
            <a:off x="2293397" y="1069109"/>
            <a:ext cx="8649597" cy="1540093"/>
          </a:xfrm>
          <a:prstGeom prst="rect">
            <a:avLst/>
          </a:prstGeom>
        </p:spPr>
      </p:pic>
    </p:spTree>
    <p:extLst>
      <p:ext uri="{BB962C8B-B14F-4D97-AF65-F5344CB8AC3E}">
        <p14:creationId xmlns:p14="http://schemas.microsoft.com/office/powerpoint/2010/main" val="1479874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Variational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Autoencoder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1460995" y="6340333"/>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github.com</a:t>
            </a:r>
            <a:r>
              <a:rPr lang="en" altLang="zh-CN" sz="1400" dirty="0">
                <a:latin typeface="微软雅黑" panose="020B0503020204020204" pitchFamily="34" charset="-122"/>
                <a:ea typeface="微软雅黑" panose="020B0503020204020204" pitchFamily="34" charset="-122"/>
              </a:rPr>
              <a:t>/</a:t>
            </a:r>
            <a:r>
              <a:rPr lang="en" altLang="zh-CN" sz="1400" dirty="0" err="1">
                <a:latin typeface="微软雅黑" panose="020B0503020204020204" pitchFamily="34" charset="-122"/>
                <a:ea typeface="微软雅黑" panose="020B0503020204020204" pitchFamily="34" charset="-122"/>
              </a:rPr>
              <a:t>tkipf</a:t>
            </a:r>
            <a:r>
              <a:rPr lang="en" altLang="zh-CN" sz="1400" dirty="0">
                <a:latin typeface="微软雅黑" panose="020B0503020204020204" pitchFamily="34" charset="-122"/>
                <a:ea typeface="微软雅黑" panose="020B0503020204020204" pitchFamily="34" charset="-122"/>
              </a:rPr>
              <a:t>/</a:t>
            </a:r>
            <a:r>
              <a:rPr lang="en" altLang="zh-CN" sz="1400" dirty="0" err="1">
                <a:latin typeface="微软雅黑" panose="020B0503020204020204" pitchFamily="34" charset="-122"/>
                <a:ea typeface="微软雅黑" panose="020B0503020204020204" pitchFamily="34" charset="-122"/>
              </a:rPr>
              <a:t>gae</a:t>
            </a:r>
            <a:endParaRPr lang="zh-CN" altLang="en-US" sz="14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07250F44-7C22-945D-20AD-2AA5C4C25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125" y="1637198"/>
            <a:ext cx="8310361" cy="358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2436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Generative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r>
              <a:rPr lang="en" altLang="zh-CN" sz="2000" dirty="0"/>
              <a:t>https://</a:t>
            </a:r>
            <a:r>
              <a:rPr lang="en" altLang="zh-CN" sz="2000" dirty="0" err="1"/>
              <a:t>arxiv.org</a:t>
            </a:r>
            <a:r>
              <a:rPr lang="en" altLang="zh-CN" sz="2000" dirty="0"/>
              <a:t>/pdf/2302.02591.pdf</a:t>
            </a:r>
            <a:endParaRPr lang="zh-CN" altLang="en-US"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83A4087-2D98-F8E5-9708-D38B637D2D64}"/>
              </a:ext>
            </a:extLst>
          </p:cNvPr>
          <p:cNvPicPr>
            <a:picLocks noChangeAspect="1"/>
          </p:cNvPicPr>
          <p:nvPr/>
        </p:nvPicPr>
        <p:blipFill>
          <a:blip r:embed="rId4"/>
          <a:stretch>
            <a:fillRect/>
          </a:stretch>
        </p:blipFill>
        <p:spPr>
          <a:xfrm>
            <a:off x="-317526" y="1522213"/>
            <a:ext cx="5605204" cy="4047547"/>
          </a:xfrm>
          <a:prstGeom prst="rect">
            <a:avLst/>
          </a:prstGeom>
        </p:spPr>
      </p:pic>
      <p:pic>
        <p:nvPicPr>
          <p:cNvPr id="5" name="图片 4">
            <a:extLst>
              <a:ext uri="{FF2B5EF4-FFF2-40B4-BE49-F238E27FC236}">
                <a16:creationId xmlns:a16="http://schemas.microsoft.com/office/drawing/2014/main" id="{8FCF4CC6-2EB0-A125-3306-96FB1B96EFE7}"/>
              </a:ext>
            </a:extLst>
          </p:cNvPr>
          <p:cNvPicPr>
            <a:picLocks noChangeAspect="1"/>
          </p:cNvPicPr>
          <p:nvPr/>
        </p:nvPicPr>
        <p:blipFill>
          <a:blip r:embed="rId5"/>
          <a:stretch>
            <a:fillRect/>
          </a:stretch>
        </p:blipFill>
        <p:spPr>
          <a:xfrm>
            <a:off x="5609686" y="1702377"/>
            <a:ext cx="6582314" cy="3681413"/>
          </a:xfrm>
          <a:prstGeom prst="rect">
            <a:avLst/>
          </a:prstGeom>
        </p:spPr>
      </p:pic>
    </p:spTree>
    <p:extLst>
      <p:ext uri="{BB962C8B-B14F-4D97-AF65-F5344CB8AC3E}">
        <p14:creationId xmlns:p14="http://schemas.microsoft.com/office/powerpoint/2010/main" val="35758703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10423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Diffusion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文本框 8">
            <a:extLst>
              <a:ext uri="{FF2B5EF4-FFF2-40B4-BE49-F238E27FC236}">
                <a16:creationId xmlns:a16="http://schemas.microsoft.com/office/drawing/2014/main" id="{F0CFA139-9844-659E-A97D-6CCFD3A861E5}"/>
              </a:ext>
            </a:extLst>
          </p:cNvPr>
          <p:cNvSpPr txBox="1"/>
          <p:nvPr/>
        </p:nvSpPr>
        <p:spPr>
          <a:xfrm>
            <a:off x="1025910" y="6328261"/>
            <a:ext cx="7813290" cy="400110"/>
          </a:xfrm>
          <a:prstGeom prst="rect">
            <a:avLst/>
          </a:prstGeom>
          <a:noFill/>
        </p:spPr>
        <p:txBody>
          <a:bodyPr wrap="square" rtlCol="0">
            <a:spAutoFit/>
          </a:bodyPr>
          <a:lstStyle/>
          <a:p>
            <a:r>
              <a:rPr lang="en" altLang="zh-CN" sz="2000" dirty="0"/>
              <a:t>https://</a:t>
            </a:r>
            <a:r>
              <a:rPr lang="en" altLang="zh-CN" sz="2000" dirty="0" err="1"/>
              <a:t>arxiv.org</a:t>
            </a:r>
            <a:r>
              <a:rPr lang="en" altLang="zh-CN" sz="2000" dirty="0"/>
              <a:t>/pdf/2302.02591.pdf</a:t>
            </a:r>
            <a:endParaRPr lang="zh-CN" altLang="en-US" sz="20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66D9253E-83A9-9EA1-D0A8-23069CB49B81}"/>
              </a:ext>
            </a:extLst>
          </p:cNvPr>
          <p:cNvPicPr>
            <a:picLocks noChangeAspect="1"/>
          </p:cNvPicPr>
          <p:nvPr/>
        </p:nvPicPr>
        <p:blipFill>
          <a:blip r:embed="rId4"/>
          <a:stretch>
            <a:fillRect/>
          </a:stretch>
        </p:blipFill>
        <p:spPr>
          <a:xfrm>
            <a:off x="1357744" y="1451752"/>
            <a:ext cx="9212100" cy="4367923"/>
          </a:xfrm>
          <a:prstGeom prst="rect">
            <a:avLst/>
          </a:prstGeom>
        </p:spPr>
      </p:pic>
    </p:spTree>
    <p:extLst>
      <p:ext uri="{BB962C8B-B14F-4D97-AF65-F5344CB8AC3E}">
        <p14:creationId xmlns:p14="http://schemas.microsoft.com/office/powerpoint/2010/main" val="841787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Summary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Links</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are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important</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Link</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prediction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is</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important</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self-supervised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task</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representations</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centrality</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clustering</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Network</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Completion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More</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difficult</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task</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Static</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completion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Dynamic</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completion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As</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a</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generative</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model</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Graph</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Generation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Graph</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RNN</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Normalizing</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Flows</a:t>
            </a:r>
          </a:p>
          <a:p>
            <a:pPr lvl="1"/>
            <a:r>
              <a:rPr kumimoji="1" lang="en-US" altLang="zh-CN" sz="1600" dirty="0">
                <a:latin typeface="Arial" panose="020B0604020202020204" pitchFamily="34" charset="0"/>
                <a:ea typeface="FangSong" panose="02010609060101010101" pitchFamily="49" charset="-122"/>
                <a:cs typeface="Arial" panose="020B0604020202020204" pitchFamily="34" charset="0"/>
              </a:rPr>
              <a:t>Diffusion</a:t>
            </a:r>
            <a:r>
              <a:rPr kumimoji="1" lang="zh-CN" altLang="en-US" sz="1600" dirty="0">
                <a:latin typeface="Arial" panose="020B0604020202020204" pitchFamily="34" charset="0"/>
                <a:ea typeface="FangSong" panose="02010609060101010101" pitchFamily="49" charset="-122"/>
                <a:cs typeface="Arial" panose="020B0604020202020204" pitchFamily="34" charset="0"/>
              </a:rPr>
              <a:t> </a:t>
            </a:r>
            <a:r>
              <a:rPr kumimoji="1" lang="en-US" altLang="zh-CN" sz="1600" dirty="0">
                <a:latin typeface="Arial" panose="020B0604020202020204" pitchFamily="34" charset="0"/>
                <a:ea typeface="FangSong" panose="02010609060101010101" pitchFamily="49" charset="-122"/>
                <a:cs typeface="Arial" panose="020B0604020202020204" pitchFamily="34" charset="0"/>
              </a:rPr>
              <a:t>models</a:t>
            </a:r>
            <a:endParaRPr kumimoji="1" lang="zh-CN" altLang="en-US" sz="1600" dirty="0">
              <a:latin typeface="Arial" panose="020B0604020202020204" pitchFamily="34" charset="0"/>
              <a:ea typeface="FangSong" panose="02010609060101010101" pitchFamily="49" charset="-122"/>
              <a:cs typeface="Arial" panose="020B0604020202020204" pitchFamily="34" charset="0"/>
            </a:endParaRPr>
          </a:p>
        </p:txBody>
      </p:sp>
      <p:pic>
        <p:nvPicPr>
          <p:cNvPr id="3" name="图片 2">
            <a:extLst>
              <a:ext uri="{FF2B5EF4-FFF2-40B4-BE49-F238E27FC236}">
                <a16:creationId xmlns:a16="http://schemas.microsoft.com/office/drawing/2014/main" id="{55C274A0-9CBB-ABE7-FC25-669F5DC7F6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4" name="文本框 3">
            <a:extLst>
              <a:ext uri="{FF2B5EF4-FFF2-40B4-BE49-F238E27FC236}">
                <a16:creationId xmlns:a16="http://schemas.microsoft.com/office/drawing/2014/main" id="{53F33CB9-0CE8-05F1-9768-9DC9C25C162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8105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Variational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Autoencoder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zhuanlan.zhihu.com</a:t>
            </a:r>
            <a:r>
              <a:rPr lang="en" altLang="zh-CN" sz="1400" dirty="0">
                <a:latin typeface="微软雅黑" panose="020B0503020204020204" pitchFamily="34" charset="-122"/>
                <a:ea typeface="微软雅黑" panose="020B0503020204020204" pitchFamily="34" charset="-122"/>
              </a:rPr>
              <a:t>/p/78340397</a:t>
            </a:r>
            <a:endParaRPr lang="zh-CN" altLang="en-US" sz="1400" dirty="0">
              <a:latin typeface="微软雅黑" panose="020B0503020204020204" pitchFamily="34" charset="-122"/>
              <a:ea typeface="微软雅黑" panose="020B0503020204020204" pitchFamily="34" charset="-122"/>
            </a:endParaRPr>
          </a:p>
        </p:txBody>
      </p:sp>
      <p:pic>
        <p:nvPicPr>
          <p:cNvPr id="3074" name="Picture 2">
            <a:extLst>
              <a:ext uri="{FF2B5EF4-FFF2-40B4-BE49-F238E27FC236}">
                <a16:creationId xmlns:a16="http://schemas.microsoft.com/office/drawing/2014/main" id="{94BB0AA5-C991-D664-5066-B4332F902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632" y="1403007"/>
            <a:ext cx="8587618" cy="242117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A7FF9EB2-D3D2-2FE0-02DD-7B4029744DEC}"/>
              </a:ext>
            </a:extLst>
          </p:cNvPr>
          <p:cNvPicPr>
            <a:picLocks noChangeAspect="1"/>
          </p:cNvPicPr>
          <p:nvPr/>
        </p:nvPicPr>
        <p:blipFill>
          <a:blip r:embed="rId5"/>
          <a:stretch>
            <a:fillRect/>
          </a:stretch>
        </p:blipFill>
        <p:spPr>
          <a:xfrm>
            <a:off x="2836600" y="4084066"/>
            <a:ext cx="6914044" cy="458491"/>
          </a:xfrm>
          <a:prstGeom prst="rect">
            <a:avLst/>
          </a:prstGeom>
        </p:spPr>
      </p:pic>
      <p:sp>
        <p:nvSpPr>
          <p:cNvPr id="3" name="文本框 2">
            <a:extLst>
              <a:ext uri="{FF2B5EF4-FFF2-40B4-BE49-F238E27FC236}">
                <a16:creationId xmlns:a16="http://schemas.microsoft.com/office/drawing/2014/main" id="{8479FB24-BDD9-1001-DDAD-9C2AB77FD76A}"/>
              </a:ext>
            </a:extLst>
          </p:cNvPr>
          <p:cNvSpPr txBox="1"/>
          <p:nvPr/>
        </p:nvSpPr>
        <p:spPr>
          <a:xfrm>
            <a:off x="1258632" y="4128645"/>
            <a:ext cx="1134319" cy="369332"/>
          </a:xfrm>
          <a:prstGeom prst="rect">
            <a:avLst/>
          </a:prstGeom>
          <a:noFill/>
        </p:spPr>
        <p:txBody>
          <a:bodyPr wrap="square" rtlCol="0">
            <a:spAutoFit/>
          </a:bodyPr>
          <a:lstStyle/>
          <a:p>
            <a:r>
              <a:rPr kumimoji="1" lang="en-US" altLang="zh-CN" dirty="0"/>
              <a:t>Encoder</a:t>
            </a:r>
            <a:r>
              <a:rPr kumimoji="1" lang="zh-CN" altLang="en-US" dirty="0"/>
              <a:t>：</a:t>
            </a:r>
          </a:p>
        </p:txBody>
      </p:sp>
      <p:pic>
        <p:nvPicPr>
          <p:cNvPr id="4" name="图片 3">
            <a:extLst>
              <a:ext uri="{FF2B5EF4-FFF2-40B4-BE49-F238E27FC236}">
                <a16:creationId xmlns:a16="http://schemas.microsoft.com/office/drawing/2014/main" id="{C0222CA8-74DB-2C5E-A1A8-94D5DFE2DB17}"/>
              </a:ext>
            </a:extLst>
          </p:cNvPr>
          <p:cNvPicPr>
            <a:picLocks noChangeAspect="1"/>
          </p:cNvPicPr>
          <p:nvPr/>
        </p:nvPicPr>
        <p:blipFill>
          <a:blip r:embed="rId6"/>
          <a:stretch>
            <a:fillRect/>
          </a:stretch>
        </p:blipFill>
        <p:spPr>
          <a:xfrm>
            <a:off x="2836599" y="4620737"/>
            <a:ext cx="7258903" cy="458457"/>
          </a:xfrm>
          <a:prstGeom prst="rect">
            <a:avLst/>
          </a:prstGeom>
        </p:spPr>
      </p:pic>
      <p:sp>
        <p:nvSpPr>
          <p:cNvPr id="5" name="文本框 4">
            <a:extLst>
              <a:ext uri="{FF2B5EF4-FFF2-40B4-BE49-F238E27FC236}">
                <a16:creationId xmlns:a16="http://schemas.microsoft.com/office/drawing/2014/main" id="{A1529665-6960-70A1-76D5-729A07C70659}"/>
              </a:ext>
            </a:extLst>
          </p:cNvPr>
          <p:cNvSpPr txBox="1"/>
          <p:nvPr/>
        </p:nvSpPr>
        <p:spPr>
          <a:xfrm>
            <a:off x="1258632" y="4636072"/>
            <a:ext cx="1435261" cy="553998"/>
          </a:xfrm>
          <a:prstGeom prst="rect">
            <a:avLst/>
          </a:prstGeom>
          <a:noFill/>
        </p:spPr>
        <p:txBody>
          <a:bodyPr wrap="square" rtlCol="0">
            <a:spAutoFit/>
          </a:bodyPr>
          <a:lstStyle/>
          <a:p>
            <a:r>
              <a:rPr kumimoji="1" lang="en-US" altLang="zh-CN" dirty="0"/>
              <a:t>Decoder:</a:t>
            </a:r>
            <a:endParaRPr kumimoji="1" lang="en-US" altLang="zh-CN" sz="1200" dirty="0"/>
          </a:p>
          <a:p>
            <a:r>
              <a:rPr kumimoji="1" lang="en-US" altLang="zh-CN" sz="1200" dirty="0"/>
              <a:t>(generative</a:t>
            </a:r>
            <a:r>
              <a:rPr kumimoji="1" lang="zh-CN" altLang="en-US" sz="1200" dirty="0"/>
              <a:t> </a:t>
            </a:r>
            <a:r>
              <a:rPr kumimoji="1" lang="en-US" altLang="zh-CN" sz="1200" dirty="0"/>
              <a:t>model)</a:t>
            </a:r>
            <a:r>
              <a:rPr kumimoji="1" lang="zh-CN" altLang="en-US" sz="1200" dirty="0"/>
              <a:t>：</a:t>
            </a:r>
          </a:p>
        </p:txBody>
      </p:sp>
      <p:sp>
        <p:nvSpPr>
          <p:cNvPr id="9" name="文本框 8">
            <a:extLst>
              <a:ext uri="{FF2B5EF4-FFF2-40B4-BE49-F238E27FC236}">
                <a16:creationId xmlns:a16="http://schemas.microsoft.com/office/drawing/2014/main" id="{CC62CC94-D3EE-7857-3DE0-AC05EA25DD96}"/>
              </a:ext>
            </a:extLst>
          </p:cNvPr>
          <p:cNvSpPr txBox="1"/>
          <p:nvPr/>
        </p:nvSpPr>
        <p:spPr>
          <a:xfrm>
            <a:off x="1258632" y="5396462"/>
            <a:ext cx="1435261" cy="369332"/>
          </a:xfrm>
          <a:prstGeom prst="rect">
            <a:avLst/>
          </a:prstGeom>
          <a:noFill/>
        </p:spPr>
        <p:txBody>
          <a:bodyPr wrap="square" rtlCol="0">
            <a:spAutoFit/>
          </a:bodyPr>
          <a:lstStyle/>
          <a:p>
            <a:r>
              <a:rPr kumimoji="1" lang="en-US" altLang="zh-CN" dirty="0"/>
              <a:t>Learning:</a:t>
            </a:r>
            <a:endParaRPr kumimoji="1" lang="zh-CN" altLang="en-US" sz="1200" dirty="0"/>
          </a:p>
        </p:txBody>
      </p:sp>
      <p:pic>
        <p:nvPicPr>
          <p:cNvPr id="10" name="图片 9">
            <a:extLst>
              <a:ext uri="{FF2B5EF4-FFF2-40B4-BE49-F238E27FC236}">
                <a16:creationId xmlns:a16="http://schemas.microsoft.com/office/drawing/2014/main" id="{1B1F9DCC-1749-9AFB-4E2D-46D0941CBA9C}"/>
              </a:ext>
            </a:extLst>
          </p:cNvPr>
          <p:cNvPicPr>
            <a:picLocks noChangeAspect="1"/>
          </p:cNvPicPr>
          <p:nvPr/>
        </p:nvPicPr>
        <p:blipFill>
          <a:blip r:embed="rId7"/>
          <a:stretch>
            <a:fillRect/>
          </a:stretch>
        </p:blipFill>
        <p:spPr>
          <a:xfrm>
            <a:off x="2836599" y="5329582"/>
            <a:ext cx="5054600" cy="508000"/>
          </a:xfrm>
          <a:prstGeom prst="rect">
            <a:avLst/>
          </a:prstGeom>
        </p:spPr>
      </p:pic>
      <p:sp>
        <p:nvSpPr>
          <p:cNvPr id="11" name="文本框 10">
            <a:extLst>
              <a:ext uri="{FF2B5EF4-FFF2-40B4-BE49-F238E27FC236}">
                <a16:creationId xmlns:a16="http://schemas.microsoft.com/office/drawing/2014/main" id="{6C4C3124-2222-D329-2508-0067E745E1CD}"/>
              </a:ext>
            </a:extLst>
          </p:cNvPr>
          <p:cNvSpPr txBox="1"/>
          <p:nvPr/>
        </p:nvSpPr>
        <p:spPr>
          <a:xfrm>
            <a:off x="4719970" y="6319217"/>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github.com</a:t>
            </a:r>
            <a:r>
              <a:rPr lang="en" altLang="zh-CN" sz="1400" dirty="0">
                <a:latin typeface="微软雅黑" panose="020B0503020204020204" pitchFamily="34" charset="-122"/>
                <a:ea typeface="微软雅黑" panose="020B0503020204020204" pitchFamily="34" charset="-122"/>
              </a:rPr>
              <a:t>/</a:t>
            </a:r>
            <a:r>
              <a:rPr lang="en" altLang="zh-CN" sz="1400" dirty="0" err="1">
                <a:latin typeface="微软雅黑" panose="020B0503020204020204" pitchFamily="34" charset="-122"/>
                <a:ea typeface="微软雅黑" panose="020B0503020204020204" pitchFamily="34" charset="-122"/>
              </a:rPr>
              <a:t>tkipf</a:t>
            </a:r>
            <a:r>
              <a:rPr lang="en" altLang="zh-CN" sz="1400" dirty="0">
                <a:latin typeface="微软雅黑" panose="020B0503020204020204" pitchFamily="34" charset="-122"/>
                <a:ea typeface="微软雅黑" panose="020B0503020204020204" pitchFamily="34" charset="-122"/>
              </a:rPr>
              <a:t>/</a:t>
            </a:r>
            <a:r>
              <a:rPr lang="en" altLang="zh-CN" sz="1400" dirty="0" err="1">
                <a:latin typeface="微软雅黑" panose="020B0503020204020204" pitchFamily="34" charset="-122"/>
                <a:ea typeface="微软雅黑" panose="020B0503020204020204" pitchFamily="34" charset="-122"/>
              </a:rPr>
              <a:t>gae</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525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Link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14" name="内容占位符 4">
            <a:extLst>
              <a:ext uri="{FF2B5EF4-FFF2-40B4-BE49-F238E27FC236}">
                <a16:creationId xmlns:a16="http://schemas.microsoft.com/office/drawing/2014/main" id="{816E872A-F5F1-7A58-93FC-785B8FAD2E6F}"/>
              </a:ext>
            </a:extLst>
          </p:cNvPr>
          <p:cNvPicPr>
            <a:picLocks noGrp="1" noChangeAspect="1"/>
          </p:cNvPicPr>
          <p:nvPr>
            <p:ph idx="1"/>
          </p:nvPr>
        </p:nvPicPr>
        <p:blipFill>
          <a:blip r:embed="rId4"/>
          <a:stretch>
            <a:fillRect/>
          </a:stretch>
        </p:blipFill>
        <p:spPr>
          <a:xfrm>
            <a:off x="3307292" y="1307063"/>
            <a:ext cx="5340761" cy="4446436"/>
          </a:xfrm>
          <a:prstGeom prst="rect">
            <a:avLst/>
          </a:prstGeom>
        </p:spPr>
      </p:pic>
      <p:sp>
        <p:nvSpPr>
          <p:cNvPr id="15" name="椭圆 14">
            <a:extLst>
              <a:ext uri="{FF2B5EF4-FFF2-40B4-BE49-F238E27FC236}">
                <a16:creationId xmlns:a16="http://schemas.microsoft.com/office/drawing/2014/main" id="{A0C04F89-813A-5626-900F-E826A29AF648}"/>
              </a:ext>
            </a:extLst>
          </p:cNvPr>
          <p:cNvSpPr/>
          <p:nvPr/>
        </p:nvSpPr>
        <p:spPr>
          <a:xfrm>
            <a:off x="4565181" y="3536341"/>
            <a:ext cx="1929384" cy="1635525"/>
          </a:xfrm>
          <a:prstGeom prst="ellipse">
            <a:avLst/>
          </a:prstGeom>
          <a:solidFill>
            <a:schemeClr val="bg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50491619-9B7B-222F-BD44-CD29719A9A0E}"/>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0650869"/>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回顾">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0</TotalTime>
  <Words>2306</Words>
  <Application>Microsoft Macintosh PowerPoint</Application>
  <PresentationFormat>宽屏</PresentationFormat>
  <Paragraphs>404</Paragraphs>
  <Slides>72</Slides>
  <Notes>72</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72</vt:i4>
      </vt:variant>
    </vt:vector>
  </HeadingPairs>
  <TitlesOfParts>
    <vt:vector size="87" baseType="lpstr">
      <vt:lpstr>-apple-system</vt:lpstr>
      <vt:lpstr>宋体</vt:lpstr>
      <vt:lpstr>微软雅黑</vt:lpstr>
      <vt:lpstr>HelveticaNeue Regular</vt:lpstr>
      <vt:lpstr>Songti SC</vt:lpstr>
      <vt:lpstr>Arial</vt:lpstr>
      <vt:lpstr>Calibri</vt:lpstr>
      <vt:lpstr>Calibri Light</vt:lpstr>
      <vt:lpstr>Cambria Math</vt:lpstr>
      <vt:lpstr>Source Sans Pro</vt:lpstr>
      <vt:lpstr>Trebuchet MS</vt:lpstr>
      <vt:lpstr>Wingdings 2</vt:lpstr>
      <vt:lpstr>HDOfficeLightV0</vt:lpstr>
      <vt:lpstr>1_HDOfficeLightV0</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2017-09-12T21:58:02Z</cp:lastPrinted>
  <dcterms:created xsi:type="dcterms:W3CDTF">2015-04-22T13:43:42Z</dcterms:created>
  <dcterms:modified xsi:type="dcterms:W3CDTF">2023-05-04T09:45:26Z</dcterms:modified>
  <cp:category/>
</cp:coreProperties>
</file>